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8"/>
  </p:notesMasterIdLst>
  <p:sldIdLst>
    <p:sldId id="256" r:id="rId2"/>
    <p:sldId id="257" r:id="rId3"/>
    <p:sldId id="258" r:id="rId4"/>
    <p:sldId id="259" r:id="rId5"/>
    <p:sldId id="260" r:id="rId6"/>
    <p:sldId id="261" r:id="rId7"/>
    <p:sldId id="269" r:id="rId8"/>
    <p:sldId id="270" r:id="rId9"/>
    <p:sldId id="271"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7AE41A"/>
    <a:srgbClr val="00FA71"/>
    <a:srgbClr val="FFF185"/>
    <a:srgbClr val="5BE39C"/>
    <a:srgbClr val="36E49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894" autoAdjust="0"/>
  </p:normalViewPr>
  <p:slideViewPr>
    <p:cSldViewPr>
      <p:cViewPr varScale="1">
        <p:scale>
          <a:sx n="66" d="100"/>
          <a:sy n="66" d="100"/>
        </p:scale>
        <p:origin x="-11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6082612-7CF5-47F5-A76F-63793C46DD5B}" type="datetimeFigureOut">
              <a:rPr lang="it-IT"/>
              <a:pPr>
                <a:defRPr/>
              </a:pPr>
              <a:t>03/06/2013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6B99669-F5F9-48E2-AFFD-6D823980D855}"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536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460031-096B-4AC7-8AF5-09B336ECCAAF}" type="slidenum">
              <a:rPr lang="it-IT"/>
              <a:pPr fontAlgn="base">
                <a:spcBef>
                  <a:spcPct val="0"/>
                </a:spcBef>
                <a:spcAft>
                  <a:spcPct val="0"/>
                </a:spcAft>
                <a:defRPr/>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83200E3-5515-4DD5-9E8E-8F7BD5753331}"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8705FEB-CCAC-428A-BA2B-1E1B66A35181}"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F6EDD10-8793-484B-931D-87AE8F01B73F}"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0360163-E1B3-4573-9EE9-1E32C7F67591}"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F32BF52-294E-466B-B24F-8C1363D9E77A}"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DAA3678-5606-4502-AE80-23139F3191C0}"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1892C8D-094B-4303-9696-734BBF48FA9E}"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DDC94D4-1377-4C7F-BE4F-0B92643B28CF}"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F0E8583-0865-48C6-A00D-44DD4CF3FC69}" type="datetimeFigureOut">
              <a:rPr lang="it-IT"/>
              <a:pPr>
                <a:defRPr/>
              </a:pPr>
              <a:t>03/06/2013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F057A09-C8D6-45CE-B7BD-C0181434C463}"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E2509D42-A48F-4586-BD3F-DECFFA4F3263}" type="datetimeFigureOut">
              <a:rPr lang="it-IT"/>
              <a:pPr>
                <a:defRPr/>
              </a:pPr>
              <a:t>03/06/2013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0D66DB4-D4CF-4D96-A0D6-2DD8F8FB4FA3}"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64A9885-7107-41A4-AD02-83697AEDB190}" type="datetimeFigureOut">
              <a:rPr lang="it-IT"/>
              <a:pPr>
                <a:defRPr/>
              </a:pPr>
              <a:t>03/06/2013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8090E4F7-CACD-43C2-9C43-C7E7C99CAF2D}"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E9667734-85E7-4096-B3B8-834AF9DD9515}" type="datetimeFigureOut">
              <a:rPr lang="it-IT"/>
              <a:pPr>
                <a:defRPr/>
              </a:pPr>
              <a:t>03/06/2013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DA5CF2E9-EC17-4450-B779-C42EC007DB6A}"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D576A8B3-CEC9-4B45-8B66-14793B11B4B9}" type="datetimeFigureOut">
              <a:rPr lang="it-IT"/>
              <a:pPr>
                <a:defRPr/>
              </a:pPr>
              <a:t>03/06/2013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23B352F-C479-40F0-9F5A-DAF884AE2FEC}"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F7F852D-21EC-4D79-8543-D11F6E2AC4C8}" type="datetimeFigureOut">
              <a:rPr lang="it-IT"/>
              <a:pPr>
                <a:defRPr/>
              </a:pPr>
              <a:t>03/06/2013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536B08C-1290-4705-8DCC-9CFE8E292026}"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6AA63C3-83BB-4923-8836-BDB414CA552F}" type="datetimeFigureOut">
              <a:rPr lang="it-IT"/>
              <a:pPr>
                <a:defRPr/>
              </a:pPr>
              <a:t>03/06/2013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2AFDB6C-F947-4AE5-9666-55F5EBCBFF64}"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C40766D-E617-4319-89AF-9D67C03D1CD9}" type="datetimeFigureOut">
              <a:rPr lang="it-IT"/>
              <a:pPr>
                <a:defRPr/>
              </a:pPr>
              <a:t>03/06/2013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98DDE1C-9B9D-49C0-AFA8-719FF160CD25}"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791" r:id="rId1"/>
    <p:sldLayoutId id="2147483790" r:id="rId2"/>
    <p:sldLayoutId id="2147483789" r:id="rId3"/>
    <p:sldLayoutId id="2147483788" r:id="rId4"/>
    <p:sldLayoutId id="2147483787" r:id="rId5"/>
    <p:sldLayoutId id="2147483786" r:id="rId6"/>
    <p:sldLayoutId id="2147483785" r:id="rId7"/>
    <p:sldLayoutId id="2147483784" r:id="rId8"/>
    <p:sldLayoutId id="2147483783" r:id="rId9"/>
    <p:sldLayoutId id="2147483782" r:id="rId10"/>
    <p:sldLayoutId id="214748378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w Cen MT" pitchFamily="34" charset="0"/>
        </a:defRPr>
      </a:lvl2pPr>
      <a:lvl3pPr algn="ctr" rtl="0" eaLnBrk="0" fontAlgn="base" hangingPunct="0">
        <a:spcBef>
          <a:spcPct val="0"/>
        </a:spcBef>
        <a:spcAft>
          <a:spcPct val="0"/>
        </a:spcAft>
        <a:defRPr sz="4400">
          <a:solidFill>
            <a:schemeClr val="tx1"/>
          </a:solidFill>
          <a:latin typeface="Tw Cen MT" pitchFamily="34" charset="0"/>
        </a:defRPr>
      </a:lvl3pPr>
      <a:lvl4pPr algn="ctr" rtl="0" eaLnBrk="0" fontAlgn="base" hangingPunct="0">
        <a:spcBef>
          <a:spcPct val="0"/>
        </a:spcBef>
        <a:spcAft>
          <a:spcPct val="0"/>
        </a:spcAft>
        <a:defRPr sz="4400">
          <a:solidFill>
            <a:schemeClr val="tx1"/>
          </a:solidFill>
          <a:latin typeface="Tw Cen MT" pitchFamily="34" charset="0"/>
        </a:defRPr>
      </a:lvl4pPr>
      <a:lvl5pPr algn="ctr" rtl="0" eaLnBrk="0" fontAlgn="base" hangingPunct="0">
        <a:spcBef>
          <a:spcPct val="0"/>
        </a:spcBef>
        <a:spcAft>
          <a:spcPct val="0"/>
        </a:spcAft>
        <a:defRPr sz="4400">
          <a:solidFill>
            <a:schemeClr val="tx1"/>
          </a:solidFill>
          <a:latin typeface="Tw Cen MT" pitchFamily="34" charset="0"/>
        </a:defRPr>
      </a:lvl5pPr>
      <a:lvl6pPr marL="457200" algn="ctr" rtl="0" fontAlgn="base">
        <a:spcBef>
          <a:spcPct val="0"/>
        </a:spcBef>
        <a:spcAft>
          <a:spcPct val="0"/>
        </a:spcAft>
        <a:defRPr sz="4400">
          <a:solidFill>
            <a:schemeClr val="tx1"/>
          </a:solidFill>
          <a:latin typeface="Tw Cen MT" pitchFamily="34" charset="0"/>
        </a:defRPr>
      </a:lvl6pPr>
      <a:lvl7pPr marL="914400" algn="ctr" rtl="0" fontAlgn="base">
        <a:spcBef>
          <a:spcPct val="0"/>
        </a:spcBef>
        <a:spcAft>
          <a:spcPct val="0"/>
        </a:spcAft>
        <a:defRPr sz="4400">
          <a:solidFill>
            <a:schemeClr val="tx1"/>
          </a:solidFill>
          <a:latin typeface="Tw Cen MT" pitchFamily="34" charset="0"/>
        </a:defRPr>
      </a:lvl7pPr>
      <a:lvl8pPr marL="1371600" algn="ctr" rtl="0" fontAlgn="base">
        <a:spcBef>
          <a:spcPct val="0"/>
        </a:spcBef>
        <a:spcAft>
          <a:spcPct val="0"/>
        </a:spcAft>
        <a:defRPr sz="4400">
          <a:solidFill>
            <a:schemeClr val="tx1"/>
          </a:solidFill>
          <a:latin typeface="Tw Cen MT" pitchFamily="34" charset="0"/>
        </a:defRPr>
      </a:lvl8pPr>
      <a:lvl9pPr marL="1828800" algn="ctr" rtl="0" fontAlgn="base">
        <a:spcBef>
          <a:spcPct val="0"/>
        </a:spcBef>
        <a:spcAft>
          <a:spcPct val="0"/>
        </a:spcAft>
        <a:defRPr sz="4400">
          <a:solidFill>
            <a:schemeClr val="tx1"/>
          </a:solidFill>
          <a:latin typeface="Tw Cen MT"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treccani.it/" TargetMode="External"/><Relationship Id="rId2" Type="http://schemas.openxmlformats.org/officeDocument/2006/relationships/hyperlink" Target="http://www.wkipedia.org/" TargetMode="External"/><Relationship Id="rId1" Type="http://schemas.openxmlformats.org/officeDocument/2006/relationships/slideLayout" Target="../slideLayouts/slideLayout7.xml"/><Relationship Id="rId6" Type="http://schemas.openxmlformats.org/officeDocument/2006/relationships/hyperlink" Target="http://www.umbertini.scuole.piemonte.it/" TargetMode="External"/><Relationship Id="rId5" Type="http://schemas.openxmlformats.org/officeDocument/2006/relationships/hyperlink" Target="http://www.greenpeace.org/" TargetMode="External"/><Relationship Id="rId4" Type="http://schemas.openxmlformats.org/officeDocument/2006/relationships/hyperlink" Target="http://www.ilsole24ore.com/"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genitronsviluppo.com/" TargetMode="External"/><Relationship Id="rId3" Type="http://schemas.openxmlformats.org/officeDocument/2006/relationships/hyperlink" Target="http://www.bressanini-lescienze.blogautore.espresso.repubblica.it/" TargetMode="External"/><Relationship Id="rId7" Type="http://schemas.openxmlformats.org/officeDocument/2006/relationships/hyperlink" Target="http://www.newton.logg.it/" TargetMode="External"/><Relationship Id="rId2" Type="http://schemas.openxmlformats.org/officeDocument/2006/relationships/hyperlink" Target="http://www.a2d.fr/" TargetMode="External"/><Relationship Id="rId1" Type="http://schemas.openxmlformats.org/officeDocument/2006/relationships/slideLayout" Target="../slideLayouts/slideLayout7.xml"/><Relationship Id="rId6" Type="http://schemas.openxmlformats.org/officeDocument/2006/relationships/hyperlink" Target="http://www.europafrica.info.it/" TargetMode="External"/><Relationship Id="rId5" Type="http://schemas.openxmlformats.org/officeDocument/2006/relationships/hyperlink" Target="http://www.ilserpentedigaleno.blogsfere.it/" TargetMode="External"/><Relationship Id="rId4" Type="http://schemas.openxmlformats.org/officeDocument/2006/relationships/hyperlink" Target="http://www.infosannio.wordpress.com/" TargetMode="External"/><Relationship Id="rId9" Type="http://schemas.openxmlformats.org/officeDocument/2006/relationships/hyperlink" Target="http://www.greenpeac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338" name="Picture 2" descr="C:\Documents and Settings\Utente\Desktop\SARA!!!!\3^\Esame\presentazione OGM\semiOgm.jpeg"/>
          <p:cNvPicPr>
            <a:picLocks noChangeAspect="1" noChangeArrowheads="1"/>
          </p:cNvPicPr>
          <p:nvPr/>
        </p:nvPicPr>
        <p:blipFill>
          <a:blip r:embed="rId3"/>
          <a:srcRect/>
          <a:stretch>
            <a:fillRect/>
          </a:stretch>
        </p:blipFill>
        <p:spPr bwMode="auto">
          <a:xfrm>
            <a:off x="250825" y="260350"/>
            <a:ext cx="8713788" cy="6381750"/>
          </a:xfrm>
          <a:prstGeom prst="rect">
            <a:avLst/>
          </a:prstGeom>
          <a:noFill/>
          <a:ln w="9525">
            <a:noFill/>
            <a:miter lim="800000"/>
            <a:headEnd/>
            <a:tailEnd/>
          </a:ln>
        </p:spPr>
      </p:pic>
      <p:sp>
        <p:nvSpPr>
          <p:cNvPr id="14339" name="Titolo 3"/>
          <p:cNvSpPr>
            <a:spLocks noGrp="1"/>
          </p:cNvSpPr>
          <p:nvPr>
            <p:ph type="ctrTitle" idx="4294967295"/>
          </p:nvPr>
        </p:nvSpPr>
        <p:spPr>
          <a:xfrm>
            <a:off x="0" y="2781300"/>
            <a:ext cx="3094038" cy="819150"/>
          </a:xfrm>
        </p:spPr>
        <p:txBody>
          <a:bodyPr/>
          <a:lstStyle/>
          <a:p>
            <a:pPr eaLnBrk="1" hangingPunct="1"/>
            <a:r>
              <a:rPr lang="it-IT" smtClean="0"/>
              <a:t> </a:t>
            </a:r>
          </a:p>
        </p:txBody>
      </p:sp>
      <p:sp>
        <p:nvSpPr>
          <p:cNvPr id="5" name="Sottotitolo 4"/>
          <p:cNvSpPr>
            <a:spLocks noGrp="1"/>
          </p:cNvSpPr>
          <p:nvPr>
            <p:ph type="subTitle" idx="4294967295"/>
          </p:nvPr>
        </p:nvSpPr>
        <p:spPr>
          <a:xfrm>
            <a:off x="323850" y="404813"/>
            <a:ext cx="5111750" cy="1008062"/>
          </a:xfrm>
          <a:solidFill>
            <a:srgbClr val="00FA71">
              <a:alpha val="62000"/>
            </a:srgbClr>
          </a:solidFill>
        </p:spPr>
        <p:txBody>
          <a:bodyPr rtlCol="0">
            <a:normAutofit fontScale="25000" lnSpcReduction="20000"/>
          </a:bodyPr>
          <a:lstStyle/>
          <a:p>
            <a:pPr eaLnBrk="1" fontAlgn="auto" hangingPunct="1">
              <a:spcAft>
                <a:spcPts val="0"/>
              </a:spcAft>
              <a:buFont typeface="Arial" pitchFamily="34" charset="0"/>
              <a:buNone/>
              <a:defRPr/>
            </a:pPr>
            <a:r>
              <a:rPr lang="it-IT" dirty="0" smtClean="0"/>
              <a:t> </a:t>
            </a:r>
            <a:r>
              <a:rPr lang="it-IT" sz="12800" dirty="0" smtClean="0">
                <a:solidFill>
                  <a:srgbClr val="00FA71"/>
                </a:solidFill>
              </a:rPr>
              <a:t>Di </a:t>
            </a:r>
            <a:r>
              <a:rPr lang="it-IT" sz="12800" b="1" dirty="0" err="1" smtClean="0"/>
              <a:t>di</a:t>
            </a:r>
            <a:r>
              <a:rPr lang="it-IT" sz="12800" b="1" dirty="0" smtClean="0"/>
              <a:t> </a:t>
            </a:r>
            <a:r>
              <a:rPr lang="it-IT" sz="12800" b="1" dirty="0" err="1" smtClean="0"/>
              <a:t>Bendandi</a:t>
            </a:r>
            <a:r>
              <a:rPr lang="it-IT" sz="12800" b="1" dirty="0" smtClean="0"/>
              <a:t> Sara</a:t>
            </a:r>
          </a:p>
          <a:p>
            <a:pPr eaLnBrk="1" fontAlgn="auto" hangingPunct="1">
              <a:spcAft>
                <a:spcPts val="0"/>
              </a:spcAft>
              <a:buFont typeface="Arial" pitchFamily="34" charset="0"/>
              <a:buNone/>
              <a:defRPr/>
            </a:pPr>
            <a:r>
              <a:rPr lang="it-IT" sz="12800" b="1" dirty="0" smtClean="0"/>
              <a:t>Anno scolastico 2012-2013</a:t>
            </a:r>
            <a:endParaRPr lang="it-IT" sz="12800"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750" y="260350"/>
            <a:ext cx="7704138" cy="792163"/>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Altri Stati produttori …</a:t>
            </a:r>
          </a:p>
        </p:txBody>
      </p:sp>
      <p:sp>
        <p:nvSpPr>
          <p:cNvPr id="3" name="Rettangolo 2"/>
          <p:cNvSpPr/>
          <p:nvPr/>
        </p:nvSpPr>
        <p:spPr>
          <a:xfrm>
            <a:off x="539750" y="1268413"/>
            <a:ext cx="8064500" cy="1008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600" dirty="0">
                <a:solidFill>
                  <a:schemeClr val="tx1"/>
                </a:solidFill>
              </a:rPr>
              <a:t>Altri Stati con una consistente produzione di OGM sono l’India, il Canada e la Cina  </a:t>
            </a:r>
          </a:p>
        </p:txBody>
      </p:sp>
      <p:sp>
        <p:nvSpPr>
          <p:cNvPr id="4" name="Rettangolo 3"/>
          <p:cNvSpPr/>
          <p:nvPr/>
        </p:nvSpPr>
        <p:spPr>
          <a:xfrm>
            <a:off x="3779838" y="3141663"/>
            <a:ext cx="3816350" cy="10080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L’ Italia</a:t>
            </a:r>
          </a:p>
        </p:txBody>
      </p:sp>
      <p:sp>
        <p:nvSpPr>
          <p:cNvPr id="5" name="Rettangolo 4"/>
          <p:cNvSpPr/>
          <p:nvPr/>
        </p:nvSpPr>
        <p:spPr>
          <a:xfrm>
            <a:off x="827088" y="4005263"/>
            <a:ext cx="7561262" cy="2303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600" dirty="0">
                <a:solidFill>
                  <a:schemeClr val="tx1"/>
                </a:solidFill>
              </a:rPr>
              <a:t>L’Italia come membro dall’ Unione Europea, non può limitarne l’</a:t>
            </a:r>
            <a:r>
              <a:rPr lang="it-IT" sz="2600" dirty="0" err="1">
                <a:solidFill>
                  <a:schemeClr val="tx1"/>
                </a:solidFill>
              </a:rPr>
              <a:t>importazione.Infatti</a:t>
            </a:r>
            <a:r>
              <a:rPr lang="it-IT" sz="2600" dirty="0">
                <a:solidFill>
                  <a:schemeClr val="tx1"/>
                </a:solidFill>
              </a:rPr>
              <a:t> il numero di prodotti geneticamente modificati  importati è molto alto. Oggi, però, in Italia non sono presenti coltivazioni di OGM</a:t>
            </a:r>
          </a:p>
        </p:txBody>
      </p:sp>
      <p:pic>
        <p:nvPicPr>
          <p:cNvPr id="24581" name="Picture 2" descr="C:\Documents and Settings\Utente\Desktop\SARA!!!!\3^\Esame\presentazione OGM\download (1).jpg"/>
          <p:cNvPicPr>
            <a:picLocks noChangeAspect="1" noChangeArrowheads="1"/>
          </p:cNvPicPr>
          <p:nvPr/>
        </p:nvPicPr>
        <p:blipFill>
          <a:blip r:embed="rId2"/>
          <a:srcRect/>
          <a:stretch>
            <a:fillRect/>
          </a:stretch>
        </p:blipFill>
        <p:spPr bwMode="auto">
          <a:xfrm>
            <a:off x="611188" y="2636838"/>
            <a:ext cx="2762250" cy="16573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8313" y="404813"/>
            <a:ext cx="8207375" cy="936625"/>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PRO                   </a:t>
            </a:r>
          </a:p>
        </p:txBody>
      </p:sp>
      <p:sp>
        <p:nvSpPr>
          <p:cNvPr id="4" name="Rettangolo 3"/>
          <p:cNvSpPr/>
          <p:nvPr/>
        </p:nvSpPr>
        <p:spPr>
          <a:xfrm>
            <a:off x="395288" y="1484313"/>
            <a:ext cx="8280400" cy="4681537"/>
          </a:xfrm>
          <a:prstGeom prst="rect">
            <a:avLst/>
          </a:prstGeom>
          <a:solidFill>
            <a:schemeClr val="accent2">
              <a:lumMod val="20000"/>
              <a:lumOff val="80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2600" dirty="0">
                <a:solidFill>
                  <a:schemeClr val="tx1"/>
                </a:solidFill>
              </a:rPr>
              <a:t>Possono :</a:t>
            </a:r>
          </a:p>
          <a:p>
            <a:pPr fontAlgn="auto">
              <a:spcBef>
                <a:spcPts val="0"/>
              </a:spcBef>
              <a:spcAft>
                <a:spcPts val="0"/>
              </a:spcAft>
              <a:buFont typeface="Arial" pitchFamily="34" charset="0"/>
              <a:buChar char="•"/>
              <a:defRPr/>
            </a:pPr>
            <a:r>
              <a:rPr lang="it-IT" sz="2600" dirty="0">
                <a:solidFill>
                  <a:schemeClr val="tx1"/>
                </a:solidFill>
              </a:rPr>
              <a:t> migliorare le qualità dei prodotti</a:t>
            </a:r>
          </a:p>
          <a:p>
            <a:pPr fontAlgn="auto">
              <a:spcBef>
                <a:spcPts val="0"/>
              </a:spcBef>
              <a:spcAft>
                <a:spcPts val="0"/>
              </a:spcAft>
              <a:buFont typeface="Arial" pitchFamily="34" charset="0"/>
              <a:buChar char="•"/>
              <a:defRPr/>
            </a:pPr>
            <a:r>
              <a:rPr lang="it-IT" sz="2600" dirty="0">
                <a:solidFill>
                  <a:schemeClr val="tx1"/>
                </a:solidFill>
              </a:rPr>
              <a:t> aumentare la produzione di alcune coltivazioni, in particolare</a:t>
            </a:r>
          </a:p>
          <a:p>
            <a:pPr fontAlgn="auto">
              <a:spcBef>
                <a:spcPts val="0"/>
              </a:spcBef>
              <a:spcAft>
                <a:spcPts val="0"/>
              </a:spcAft>
              <a:buFont typeface="Arial" pitchFamily="34" charset="0"/>
              <a:buChar char="•"/>
              <a:defRPr/>
            </a:pPr>
            <a:r>
              <a:rPr lang="it-IT" sz="2600" dirty="0">
                <a:solidFill>
                  <a:schemeClr val="tx1"/>
                </a:solidFill>
              </a:rPr>
              <a:t> rendere più nutrienti gli alimenti </a:t>
            </a:r>
          </a:p>
          <a:p>
            <a:pPr fontAlgn="auto">
              <a:spcBef>
                <a:spcPts val="0"/>
              </a:spcBef>
              <a:spcAft>
                <a:spcPts val="0"/>
              </a:spcAft>
              <a:buFont typeface="Arial" pitchFamily="34" charset="0"/>
              <a:buChar char="•"/>
              <a:defRPr/>
            </a:pPr>
            <a:r>
              <a:rPr lang="it-IT" sz="2600" dirty="0">
                <a:solidFill>
                  <a:schemeClr val="tx1"/>
                </a:solidFill>
              </a:rPr>
              <a:t> ampliare i terreni di alcune monoculture, adattandole all’ambiente </a:t>
            </a:r>
          </a:p>
          <a:p>
            <a:pPr fontAlgn="auto">
              <a:spcBef>
                <a:spcPts val="0"/>
              </a:spcBef>
              <a:spcAft>
                <a:spcPts val="0"/>
              </a:spcAft>
              <a:buFont typeface="Arial" pitchFamily="34" charset="0"/>
              <a:buChar char="•"/>
              <a:defRPr/>
            </a:pPr>
            <a:r>
              <a:rPr lang="it-IT" sz="2600" dirty="0">
                <a:solidFill>
                  <a:schemeClr val="tx1"/>
                </a:solidFill>
              </a:rPr>
              <a:t> ridurre i trattamenti anti parassitari ,che porterebbe a:</a:t>
            </a:r>
          </a:p>
          <a:p>
            <a:pPr fontAlgn="auto">
              <a:spcBef>
                <a:spcPts val="0"/>
              </a:spcBef>
              <a:spcAft>
                <a:spcPts val="0"/>
              </a:spcAft>
              <a:defRPr/>
            </a:pPr>
            <a:r>
              <a:rPr lang="it-IT" sz="2600" dirty="0">
                <a:solidFill>
                  <a:schemeClr val="tx1"/>
                </a:solidFill>
              </a:rPr>
              <a:t>  - una riduzione dell’impatto ambientale </a:t>
            </a:r>
          </a:p>
          <a:p>
            <a:pPr fontAlgn="auto">
              <a:spcBef>
                <a:spcPts val="0"/>
              </a:spcBef>
              <a:spcAft>
                <a:spcPts val="0"/>
              </a:spcAft>
              <a:defRPr/>
            </a:pPr>
            <a:r>
              <a:rPr lang="it-IT" sz="2600" dirty="0">
                <a:solidFill>
                  <a:schemeClr val="tx1"/>
                </a:solidFill>
              </a:rPr>
              <a:t>  - una minore esposizione degli operatori agricoli a sostanze nocive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750" y="260350"/>
            <a:ext cx="7993063" cy="1008063"/>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CONTRO</a:t>
            </a:r>
          </a:p>
        </p:txBody>
      </p:sp>
      <p:sp>
        <p:nvSpPr>
          <p:cNvPr id="3" name="Rettangolo 2"/>
          <p:cNvSpPr/>
          <p:nvPr/>
        </p:nvSpPr>
        <p:spPr>
          <a:xfrm>
            <a:off x="539750" y="1412875"/>
            <a:ext cx="7993063" cy="504031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2600" dirty="0">
                <a:solidFill>
                  <a:schemeClr val="tx1"/>
                </a:solidFill>
              </a:rPr>
              <a:t>Soprattutto negli ultimi anni, l’utilizzo di OGM è molto discusso, perché essendo creati in laboratorio possono causare danni imprevedibili e irreparabili. Possono causare:</a:t>
            </a:r>
          </a:p>
          <a:p>
            <a:pPr fontAlgn="auto">
              <a:spcBef>
                <a:spcPts val="0"/>
              </a:spcBef>
              <a:spcAft>
                <a:spcPts val="0"/>
              </a:spcAft>
              <a:buFont typeface="Arial" pitchFamily="34" charset="0"/>
              <a:buChar char="•"/>
              <a:defRPr/>
            </a:pPr>
            <a:r>
              <a:rPr lang="it-IT" sz="2600" dirty="0">
                <a:solidFill>
                  <a:schemeClr val="tx1"/>
                </a:solidFill>
              </a:rPr>
              <a:t> l’alterazione dell’equilibrio naturale, una coltivazione potrebbe contaminare quelle naturali vicine;</a:t>
            </a:r>
          </a:p>
          <a:p>
            <a:pPr fontAlgn="auto">
              <a:spcBef>
                <a:spcPts val="0"/>
              </a:spcBef>
              <a:spcAft>
                <a:spcPts val="0"/>
              </a:spcAft>
              <a:buFont typeface="Arial" pitchFamily="34" charset="0"/>
              <a:buChar char="•"/>
              <a:defRPr/>
            </a:pPr>
            <a:r>
              <a:rPr lang="it-IT" sz="2600" dirty="0">
                <a:solidFill>
                  <a:schemeClr val="tx1"/>
                </a:solidFill>
              </a:rPr>
              <a:t> una riduzione di biodiversità;</a:t>
            </a:r>
          </a:p>
          <a:p>
            <a:pPr fontAlgn="auto">
              <a:spcBef>
                <a:spcPts val="0"/>
              </a:spcBef>
              <a:spcAft>
                <a:spcPts val="0"/>
              </a:spcAft>
              <a:buFont typeface="Arial" pitchFamily="34" charset="0"/>
              <a:buChar char="•"/>
              <a:defRPr/>
            </a:pPr>
            <a:r>
              <a:rPr lang="it-IT" sz="2600" dirty="0">
                <a:solidFill>
                  <a:schemeClr val="tx1"/>
                </a:solidFill>
              </a:rPr>
              <a:t> la scomparsa di alcune catene alimentari;</a:t>
            </a:r>
          </a:p>
          <a:p>
            <a:pPr fontAlgn="auto">
              <a:spcBef>
                <a:spcPts val="0"/>
              </a:spcBef>
              <a:spcAft>
                <a:spcPts val="0"/>
              </a:spcAft>
              <a:buFont typeface="Arial" pitchFamily="34" charset="0"/>
              <a:buChar char="•"/>
              <a:defRPr/>
            </a:pPr>
            <a:r>
              <a:rPr lang="it-IT" sz="2600" dirty="0">
                <a:solidFill>
                  <a:schemeClr val="tx1"/>
                </a:solidFill>
              </a:rPr>
              <a:t> nuove allergia ( i prodotti OGM contengono proteine che quelli naturali non contengono);</a:t>
            </a:r>
          </a:p>
          <a:p>
            <a:pPr fontAlgn="auto">
              <a:spcBef>
                <a:spcPts val="0"/>
              </a:spcBef>
              <a:spcAft>
                <a:spcPts val="0"/>
              </a:spcAft>
              <a:buFont typeface="Arial" pitchFamily="34" charset="0"/>
              <a:buChar char="•"/>
              <a:defRPr/>
            </a:pPr>
            <a:r>
              <a:rPr lang="it-IT" sz="2600" dirty="0">
                <a:solidFill>
                  <a:schemeClr val="tx1"/>
                </a:solidFill>
              </a:rPr>
              <a:t> l’aumento della povertà nei paesi poveri che per acquistarli si indebiterebbero ulteriormente.</a:t>
            </a:r>
          </a:p>
          <a:p>
            <a:pPr fontAlgn="auto">
              <a:spcBef>
                <a:spcPts val="0"/>
              </a:spcBef>
              <a:spcAft>
                <a:spcPts val="0"/>
              </a:spcAft>
              <a:buFont typeface="Arial" pitchFamily="34" charset="0"/>
              <a:buChar char="•"/>
              <a:defRPr/>
            </a:pPr>
            <a:endParaRPr lang="it-IT" sz="26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C:\Documents and Settings\Utente\Desktop\SARA!!!!\3^\Esame\presentazione OGM\logo_pomodoro_color.jpeg"/>
          <p:cNvPicPr>
            <a:picLocks noChangeAspect="1" noChangeArrowheads="1"/>
          </p:cNvPicPr>
          <p:nvPr/>
        </p:nvPicPr>
        <p:blipFill>
          <a:blip r:embed="rId2"/>
          <a:srcRect/>
          <a:stretch>
            <a:fillRect/>
          </a:stretch>
        </p:blipFill>
        <p:spPr bwMode="auto">
          <a:xfrm>
            <a:off x="5273675" y="188913"/>
            <a:ext cx="3870325" cy="2879725"/>
          </a:xfrm>
          <a:prstGeom prst="rect">
            <a:avLst/>
          </a:prstGeom>
          <a:noFill/>
          <a:ln w="9525">
            <a:noFill/>
            <a:miter lim="800000"/>
            <a:headEnd/>
            <a:tailEnd/>
          </a:ln>
        </p:spPr>
      </p:pic>
      <p:sp>
        <p:nvSpPr>
          <p:cNvPr id="3" name="Rettangolo 2"/>
          <p:cNvSpPr/>
          <p:nvPr/>
        </p:nvSpPr>
        <p:spPr>
          <a:xfrm>
            <a:off x="323850" y="1844675"/>
            <a:ext cx="5616575" cy="936625"/>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700" dirty="0">
                <a:solidFill>
                  <a:schemeClr val="tx1"/>
                </a:solidFill>
              </a:rPr>
              <a:t>COME LA PENSA GREENPEACE</a:t>
            </a:r>
          </a:p>
        </p:txBody>
      </p:sp>
      <p:sp>
        <p:nvSpPr>
          <p:cNvPr id="4" name="Rettangolo 3"/>
          <p:cNvSpPr/>
          <p:nvPr/>
        </p:nvSpPr>
        <p:spPr>
          <a:xfrm>
            <a:off x="611188" y="2924175"/>
            <a:ext cx="7993062" cy="3529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600" dirty="0">
                <a:solidFill>
                  <a:schemeClr val="tx1"/>
                </a:solidFill>
                <a:latin typeface="Baskerville Old Face" pitchFamily="18" charset="0"/>
              </a:rPr>
              <a:t>“Greenpeace si oppone alla coltivazione di OGM in campo </a:t>
            </a:r>
            <a:r>
              <a:rPr lang="it-IT" sz="2600" dirty="0" err="1">
                <a:solidFill>
                  <a:schemeClr val="tx1"/>
                </a:solidFill>
                <a:latin typeface="Baskerville Old Face" pitchFamily="18" charset="0"/>
              </a:rPr>
              <a:t>aperto.Perchè</a:t>
            </a:r>
            <a:r>
              <a:rPr lang="it-IT" sz="2600" dirty="0">
                <a:solidFill>
                  <a:schemeClr val="tx1"/>
                </a:solidFill>
                <a:latin typeface="Baskerville Old Face" pitchFamily="18" charset="0"/>
              </a:rPr>
              <a:t> è una fonte di inquinamento </a:t>
            </a:r>
            <a:r>
              <a:rPr lang="it-IT" sz="2600" dirty="0" err="1">
                <a:solidFill>
                  <a:schemeClr val="tx1"/>
                </a:solidFill>
                <a:latin typeface="Baskerville Old Face" pitchFamily="18" charset="0"/>
              </a:rPr>
              <a:t>genetico.Perchè</a:t>
            </a:r>
            <a:r>
              <a:rPr lang="it-IT" sz="2600" dirty="0">
                <a:solidFill>
                  <a:schemeClr val="tx1"/>
                </a:solidFill>
                <a:latin typeface="Baskerville Old Face" pitchFamily="18" charset="0"/>
              </a:rPr>
              <a:t> minaccia la </a:t>
            </a:r>
            <a:r>
              <a:rPr lang="it-IT" sz="2600" dirty="0" err="1">
                <a:solidFill>
                  <a:schemeClr val="tx1"/>
                </a:solidFill>
                <a:latin typeface="Baskerville Old Face" pitchFamily="18" charset="0"/>
              </a:rPr>
              <a:t>biodiversità.Perchè</a:t>
            </a:r>
            <a:r>
              <a:rPr lang="it-IT" sz="2600" dirty="0">
                <a:solidFill>
                  <a:schemeClr val="tx1"/>
                </a:solidFill>
                <a:latin typeface="Baskerville Old Face" pitchFamily="18" charset="0"/>
              </a:rPr>
              <a:t> inevitabilmente contaminale coltivazioni tradizionali e biologiche.”</a:t>
            </a:r>
          </a:p>
        </p:txBody>
      </p:sp>
      <p:sp>
        <p:nvSpPr>
          <p:cNvPr id="5" name="Rettangolo 4"/>
          <p:cNvSpPr/>
          <p:nvPr/>
        </p:nvSpPr>
        <p:spPr>
          <a:xfrm>
            <a:off x="900113" y="2997200"/>
            <a:ext cx="7200900" cy="71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600" dirty="0">
                <a:solidFill>
                  <a:schemeClr val="tx1"/>
                </a:solidFill>
              </a:rPr>
              <a:t>Slogan:”OGM</a:t>
            </a:r>
            <a:r>
              <a:rPr lang="it-IT" sz="2600" dirty="0">
                <a:solidFill>
                  <a:schemeClr val="tx1"/>
                </a:solidFill>
                <a:latin typeface="Arial" pitchFamily="34" charset="0"/>
                <a:cs typeface="Arial" pitchFamily="34" charset="0"/>
              </a:rPr>
              <a:t>?</a:t>
            </a:r>
            <a:r>
              <a:rPr lang="it-IT" sz="2600" dirty="0">
                <a:solidFill>
                  <a:schemeClr val="tx1"/>
                </a:solidFill>
                <a:cs typeface="Arial" pitchFamily="34" charset="0"/>
              </a:rPr>
              <a:t> No,grazie!</a:t>
            </a:r>
            <a:endParaRPr lang="it-IT" sz="2600" dirty="0">
              <a:solidFill>
                <a:schemeClr val="tx1"/>
              </a:solidFill>
            </a:endParaRPr>
          </a:p>
        </p:txBody>
      </p:sp>
      <p:sp>
        <p:nvSpPr>
          <p:cNvPr id="2" name="Rettangolo 1"/>
          <p:cNvSpPr/>
          <p:nvPr/>
        </p:nvSpPr>
        <p:spPr>
          <a:xfrm>
            <a:off x="827088" y="260350"/>
            <a:ext cx="5942012" cy="1152525"/>
          </a:xfrm>
          <a:prstGeom prst="rect">
            <a:avLst/>
          </a:prstGeom>
          <a:solidFill>
            <a:srgbClr val="FFF185">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b="1" dirty="0">
                <a:solidFill>
                  <a:schemeClr val="tx1"/>
                </a:solidFill>
              </a:rPr>
              <a:t>LOTTA CONTRO GLI OGM</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39750" y="2276475"/>
            <a:ext cx="8135938" cy="3168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600">
                <a:solidFill>
                  <a:schemeClr val="tx1"/>
                </a:solidFill>
              </a:rPr>
              <a:t>Gli OGM, in agricoltura, sono inutili,perché le produzioni agricole sono più che sufficienti,quindi chi li coltivi lo fa per guadagnarci solamente. Inoltre,distruggono gli equilibri naturali, che, per riassestarsi, impiegano milioni di anni.</a:t>
            </a:r>
          </a:p>
          <a:p>
            <a:pPr algn="ctr">
              <a:defRPr/>
            </a:pPr>
            <a:endParaRPr lang="it-IT" sz="2600">
              <a:solidFill>
                <a:schemeClr val="tx1"/>
              </a:solidFill>
            </a:endParaRPr>
          </a:p>
          <a:p>
            <a:pPr algn="ctr">
              <a:defRPr/>
            </a:pPr>
            <a:r>
              <a:rPr lang="it-IT" sz="2600">
                <a:solidFill>
                  <a:schemeClr val="tx1"/>
                </a:solidFill>
              </a:rPr>
              <a:t>Invece, nel settore farmaceutico e medico sono molto importanti, contribuendo alla lotta contro gravi malattie genetiche.</a:t>
            </a:r>
          </a:p>
        </p:txBody>
      </p:sp>
      <p:sp>
        <p:nvSpPr>
          <p:cNvPr id="4" name="Rettangolo 3"/>
          <p:cNvSpPr/>
          <p:nvPr/>
        </p:nvSpPr>
        <p:spPr>
          <a:xfrm>
            <a:off x="539750" y="260350"/>
            <a:ext cx="7993063" cy="1008063"/>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A MIO PARERE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2700338" y="333375"/>
            <a:ext cx="2879725" cy="1439863"/>
          </a:xfrm>
          <a:prstGeom prst="ellipse">
            <a:avLst/>
          </a:prstGeom>
          <a:noFill/>
          <a:ln>
            <a:solidFill>
              <a:srgbClr val="7AE41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Fonti</a:t>
            </a:r>
          </a:p>
          <a:p>
            <a:pPr algn="ctr" fontAlgn="auto">
              <a:spcBef>
                <a:spcPts val="0"/>
              </a:spcBef>
              <a:spcAft>
                <a:spcPts val="0"/>
              </a:spcAft>
              <a:defRPr/>
            </a:pPr>
            <a:r>
              <a:rPr lang="it-IT" sz="2800" dirty="0">
                <a:solidFill>
                  <a:schemeClr val="tx1"/>
                </a:solidFill>
              </a:rPr>
              <a:t>informazioni</a:t>
            </a:r>
          </a:p>
        </p:txBody>
      </p:sp>
      <p:sp>
        <p:nvSpPr>
          <p:cNvPr id="3" name="Rettangolo 2"/>
          <p:cNvSpPr/>
          <p:nvPr/>
        </p:nvSpPr>
        <p:spPr>
          <a:xfrm>
            <a:off x="250825" y="1916113"/>
            <a:ext cx="8642350" cy="446563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it-IT" sz="2400" dirty="0">
              <a:solidFill>
                <a:schemeClr val="tx1"/>
              </a:solidFill>
            </a:endParaRPr>
          </a:p>
          <a:p>
            <a:pPr fontAlgn="auto">
              <a:spcBef>
                <a:spcPts val="0"/>
              </a:spcBef>
              <a:spcAft>
                <a:spcPts val="0"/>
              </a:spcAft>
              <a:defRPr/>
            </a:pPr>
            <a:r>
              <a:rPr lang="it-IT" sz="2400" dirty="0">
                <a:solidFill>
                  <a:schemeClr val="tx1"/>
                </a:solidFill>
                <a:hlinkClick r:id="rId2"/>
              </a:rPr>
              <a:t>www.wkipedia.org</a:t>
            </a:r>
            <a:endParaRPr lang="it-IT" sz="2400" dirty="0">
              <a:solidFill>
                <a:schemeClr val="tx1"/>
              </a:solidFill>
            </a:endParaRPr>
          </a:p>
          <a:p>
            <a:pPr fontAlgn="auto">
              <a:spcBef>
                <a:spcPts val="0"/>
              </a:spcBef>
              <a:spcAft>
                <a:spcPts val="0"/>
              </a:spcAft>
              <a:defRPr/>
            </a:pPr>
            <a:r>
              <a:rPr lang="it-IT" sz="2400" dirty="0">
                <a:solidFill>
                  <a:schemeClr val="tx1"/>
                </a:solidFill>
                <a:hlinkClick r:id="rId3"/>
              </a:rPr>
              <a:t>www.treccani.it</a:t>
            </a:r>
            <a:endParaRPr lang="it-IT" sz="2400" dirty="0">
              <a:solidFill>
                <a:schemeClr val="tx1"/>
              </a:solidFill>
            </a:endParaRPr>
          </a:p>
          <a:p>
            <a:pPr fontAlgn="auto">
              <a:spcBef>
                <a:spcPts val="0"/>
              </a:spcBef>
              <a:spcAft>
                <a:spcPts val="0"/>
              </a:spcAft>
              <a:defRPr/>
            </a:pPr>
            <a:r>
              <a:rPr lang="it-IT" sz="2400" dirty="0">
                <a:solidFill>
                  <a:schemeClr val="tx1"/>
                </a:solidFill>
                <a:hlinkClick r:id="rId4"/>
              </a:rPr>
              <a:t>www.ilsole24ore.com</a:t>
            </a:r>
            <a:endParaRPr lang="it-IT" sz="2400" dirty="0">
              <a:solidFill>
                <a:schemeClr val="tx1"/>
              </a:solidFill>
            </a:endParaRPr>
          </a:p>
          <a:p>
            <a:pPr fontAlgn="auto">
              <a:spcBef>
                <a:spcPts val="0"/>
              </a:spcBef>
              <a:spcAft>
                <a:spcPts val="0"/>
              </a:spcAft>
              <a:defRPr/>
            </a:pPr>
            <a:r>
              <a:rPr lang="it-IT" sz="2400" dirty="0">
                <a:solidFill>
                  <a:schemeClr val="tx1"/>
                </a:solidFill>
                <a:hlinkClick r:id="rId5"/>
              </a:rPr>
              <a:t>www.greenpeace.org</a:t>
            </a:r>
            <a:endParaRPr lang="it-IT" sz="2400" dirty="0">
              <a:solidFill>
                <a:schemeClr val="tx1"/>
              </a:solidFill>
            </a:endParaRPr>
          </a:p>
          <a:p>
            <a:pPr fontAlgn="auto">
              <a:spcBef>
                <a:spcPts val="0"/>
              </a:spcBef>
              <a:spcAft>
                <a:spcPts val="0"/>
              </a:spcAft>
              <a:defRPr/>
            </a:pPr>
            <a:endParaRPr lang="it-IT" sz="2400" dirty="0">
              <a:solidFill>
                <a:schemeClr val="tx1"/>
              </a:solidFill>
            </a:endParaRPr>
          </a:p>
          <a:p>
            <a:pPr fontAlgn="auto">
              <a:spcBef>
                <a:spcPts val="0"/>
              </a:spcBef>
              <a:spcAft>
                <a:spcPts val="0"/>
              </a:spcAft>
              <a:defRPr/>
            </a:pPr>
            <a:r>
              <a:rPr lang="it-IT" sz="2400" dirty="0">
                <a:solidFill>
                  <a:schemeClr val="tx1"/>
                </a:solidFill>
              </a:rPr>
              <a:t>Fotocopia di scienze</a:t>
            </a:r>
          </a:p>
          <a:p>
            <a:pPr fontAlgn="auto">
              <a:spcBef>
                <a:spcPts val="0"/>
              </a:spcBef>
              <a:spcAft>
                <a:spcPts val="0"/>
              </a:spcAft>
              <a:buFont typeface="Tw Cen MT" pitchFamily="34" charset="0"/>
              <a:buChar char="-"/>
              <a:defRPr/>
            </a:pPr>
            <a:r>
              <a:rPr lang="it-IT" sz="2400" dirty="0">
                <a:solidFill>
                  <a:schemeClr val="tx1"/>
                </a:solidFill>
              </a:rPr>
              <a:t>Arriva il cibo transgenico OGM -mensile </a:t>
            </a:r>
            <a:r>
              <a:rPr lang="it-IT" sz="2400" dirty="0" err="1">
                <a:solidFill>
                  <a:schemeClr val="tx1"/>
                </a:solidFill>
              </a:rPr>
              <a:t>Newton-settembre</a:t>
            </a:r>
            <a:r>
              <a:rPr lang="it-IT" sz="2400" dirty="0">
                <a:solidFill>
                  <a:schemeClr val="tx1"/>
                </a:solidFill>
              </a:rPr>
              <a:t> 2003</a:t>
            </a:r>
          </a:p>
          <a:p>
            <a:pPr fontAlgn="auto">
              <a:spcBef>
                <a:spcPts val="0"/>
              </a:spcBef>
              <a:spcAft>
                <a:spcPts val="0"/>
              </a:spcAft>
              <a:buFont typeface="Tw Cen MT" pitchFamily="34" charset="0"/>
              <a:buChar char="-"/>
              <a:defRPr/>
            </a:pPr>
            <a:r>
              <a:rPr lang="it-IT" sz="2400" dirty="0">
                <a:solidFill>
                  <a:schemeClr val="tx1"/>
                </a:solidFill>
              </a:rPr>
              <a:t> </a:t>
            </a:r>
            <a:r>
              <a:rPr lang="it-IT" sz="2400" dirty="0">
                <a:solidFill>
                  <a:schemeClr val="tx1"/>
                </a:solidFill>
                <a:hlinkClick r:id="rId6"/>
              </a:rPr>
              <a:t>www.umbertini.scuole.piemonte.it</a:t>
            </a:r>
            <a:r>
              <a:rPr lang="it-IT" sz="2400" dirty="0">
                <a:solidFill>
                  <a:schemeClr val="tx1"/>
                </a:solidFill>
              </a:rPr>
              <a:t> </a:t>
            </a:r>
          </a:p>
          <a:p>
            <a:pPr fontAlgn="auto">
              <a:spcBef>
                <a:spcPts val="0"/>
              </a:spcBef>
              <a:spcAft>
                <a:spcPts val="0"/>
              </a:spcAft>
              <a:buFont typeface="Tw Cen MT" pitchFamily="34" charset="0"/>
              <a:buChar char="-"/>
              <a:defRPr/>
            </a:pPr>
            <a:r>
              <a:rPr lang="it-IT" sz="2400" dirty="0">
                <a:solidFill>
                  <a:schemeClr val="tx1"/>
                </a:solidFill>
              </a:rPr>
              <a:t> Gli organismi geneticamente modificati- mensile della                                                                                                                                             Confederazione Italiana Agricoltori (luglio 2000)</a:t>
            </a:r>
          </a:p>
          <a:p>
            <a:pPr fontAlgn="auto">
              <a:spcBef>
                <a:spcPts val="0"/>
              </a:spcBef>
              <a:spcAft>
                <a:spcPts val="0"/>
              </a:spcAft>
              <a:buFont typeface="Tw Cen MT" pitchFamily="34" charset="0"/>
              <a:buChar char="-"/>
              <a:defRPr/>
            </a:pPr>
            <a:r>
              <a:rPr lang="it-IT" sz="2400" dirty="0">
                <a:solidFill>
                  <a:schemeClr val="tx1"/>
                </a:solidFill>
              </a:rPr>
              <a:t> Un mondo di cibo-ipertesto scuola secondaria di primo grado di </a:t>
            </a:r>
            <a:r>
              <a:rPr lang="it-IT" sz="2400" dirty="0" err="1">
                <a:solidFill>
                  <a:schemeClr val="tx1"/>
                </a:solidFill>
              </a:rPr>
              <a:t>Castiglione</a:t>
            </a:r>
            <a:r>
              <a:rPr lang="it-IT" sz="2400" dirty="0">
                <a:solidFill>
                  <a:schemeClr val="tx1"/>
                </a:solidFill>
              </a:rPr>
              <a:t> di Ravenna</a:t>
            </a:r>
          </a:p>
          <a:p>
            <a:pPr fontAlgn="auto">
              <a:spcBef>
                <a:spcPts val="0"/>
              </a:spcBef>
              <a:spcAft>
                <a:spcPts val="0"/>
              </a:spcAft>
              <a:buFont typeface="Tw Cen MT" pitchFamily="34" charset="0"/>
              <a:buChar char="-"/>
              <a:defRPr/>
            </a:pPr>
            <a:r>
              <a:rPr lang="it-IT" sz="2400" dirty="0">
                <a:solidFill>
                  <a:schemeClr val="tx1"/>
                </a:solidFill>
              </a:rPr>
              <a:t> </a:t>
            </a:r>
            <a:r>
              <a:rPr lang="it-IT" sz="2400" dirty="0" err="1">
                <a:solidFill>
                  <a:schemeClr val="tx1"/>
                </a:solidFill>
              </a:rPr>
              <a:t>Negrino-Rondano-esplorare</a:t>
            </a:r>
            <a:r>
              <a:rPr lang="it-IT" sz="2400" dirty="0">
                <a:solidFill>
                  <a:schemeClr val="tx1"/>
                </a:solidFill>
              </a:rPr>
              <a:t> le </a:t>
            </a:r>
            <a:r>
              <a:rPr lang="it-IT" sz="2400" dirty="0" err="1">
                <a:solidFill>
                  <a:schemeClr val="tx1"/>
                </a:solidFill>
              </a:rPr>
              <a:t>scienze-il</a:t>
            </a:r>
            <a:r>
              <a:rPr lang="it-IT" sz="2400" dirty="0">
                <a:solidFill>
                  <a:schemeClr val="tx1"/>
                </a:solidFill>
              </a:rPr>
              <a:t> </a:t>
            </a:r>
            <a:r>
              <a:rPr lang="it-IT" sz="2400" dirty="0" err="1">
                <a:solidFill>
                  <a:schemeClr val="tx1"/>
                </a:solidFill>
              </a:rPr>
              <a:t>capitelo</a:t>
            </a:r>
            <a:endParaRPr lang="it-IT" sz="2400" dirty="0">
              <a:solidFill>
                <a:schemeClr val="tx1"/>
              </a:solidFill>
            </a:endParaRPr>
          </a:p>
          <a:p>
            <a:pPr fontAlgn="auto">
              <a:spcBef>
                <a:spcPts val="0"/>
              </a:spcBef>
              <a:spcAft>
                <a:spcPts val="0"/>
              </a:spcAft>
              <a:defRPr/>
            </a:pPr>
            <a:endParaRPr lang="it-IT" sz="2400" dirty="0">
              <a:solidFill>
                <a:schemeClr val="tx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2771775" y="404813"/>
            <a:ext cx="2663825" cy="1223962"/>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Fonti </a:t>
            </a:r>
          </a:p>
          <a:p>
            <a:pPr algn="ctr" fontAlgn="auto">
              <a:spcBef>
                <a:spcPts val="0"/>
              </a:spcBef>
              <a:spcAft>
                <a:spcPts val="0"/>
              </a:spcAft>
              <a:defRPr/>
            </a:pPr>
            <a:r>
              <a:rPr lang="it-IT" sz="2800" dirty="0">
                <a:solidFill>
                  <a:schemeClr val="tx1"/>
                </a:solidFill>
              </a:rPr>
              <a:t>immagini</a:t>
            </a:r>
          </a:p>
        </p:txBody>
      </p:sp>
      <p:sp>
        <p:nvSpPr>
          <p:cNvPr id="3" name="Rettangolo 2"/>
          <p:cNvSpPr/>
          <p:nvPr/>
        </p:nvSpPr>
        <p:spPr>
          <a:xfrm>
            <a:off x="395288" y="1844675"/>
            <a:ext cx="8280400" cy="4464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2400" dirty="0">
                <a:solidFill>
                  <a:schemeClr val="tx1"/>
                </a:solidFill>
                <a:hlinkClick r:id="rId2"/>
              </a:rPr>
              <a:t>www.a2d.fr</a:t>
            </a:r>
            <a:endParaRPr lang="it-IT" sz="2400" dirty="0">
              <a:solidFill>
                <a:schemeClr val="tx1"/>
              </a:solidFill>
            </a:endParaRPr>
          </a:p>
          <a:p>
            <a:pPr fontAlgn="auto">
              <a:spcBef>
                <a:spcPts val="0"/>
              </a:spcBef>
              <a:spcAft>
                <a:spcPts val="0"/>
              </a:spcAft>
              <a:defRPr/>
            </a:pPr>
            <a:r>
              <a:rPr lang="it-IT" sz="2400" dirty="0">
                <a:solidFill>
                  <a:schemeClr val="tx1"/>
                </a:solidFill>
                <a:hlinkClick r:id="rId3"/>
              </a:rPr>
              <a:t>www.bressanini-lescienze.blogautore.espresso.repubblica.it</a:t>
            </a:r>
            <a:endParaRPr lang="it-IT" sz="2400" dirty="0">
              <a:solidFill>
                <a:schemeClr val="tx1"/>
              </a:solidFill>
            </a:endParaRPr>
          </a:p>
          <a:p>
            <a:pPr fontAlgn="auto">
              <a:spcBef>
                <a:spcPts val="0"/>
              </a:spcBef>
              <a:spcAft>
                <a:spcPts val="0"/>
              </a:spcAft>
              <a:defRPr/>
            </a:pPr>
            <a:r>
              <a:rPr lang="it-IT" sz="2400" dirty="0">
                <a:solidFill>
                  <a:schemeClr val="tx1"/>
                </a:solidFill>
                <a:hlinkClick r:id="rId4"/>
              </a:rPr>
              <a:t>www.infosannio.wordpress.com</a:t>
            </a:r>
            <a:endParaRPr lang="it-IT" sz="2400" dirty="0">
              <a:solidFill>
                <a:schemeClr val="tx1"/>
              </a:solidFill>
            </a:endParaRPr>
          </a:p>
          <a:p>
            <a:pPr fontAlgn="auto">
              <a:spcBef>
                <a:spcPts val="0"/>
              </a:spcBef>
              <a:spcAft>
                <a:spcPts val="0"/>
              </a:spcAft>
              <a:defRPr/>
            </a:pPr>
            <a:r>
              <a:rPr lang="it-IT" sz="2400" dirty="0">
                <a:solidFill>
                  <a:schemeClr val="tx1"/>
                </a:solidFill>
                <a:hlinkClick r:id="rId5"/>
              </a:rPr>
              <a:t>www.ilserpentedigaleno.blogsfere.it</a:t>
            </a:r>
            <a:endParaRPr lang="it-IT" sz="2400" dirty="0">
              <a:solidFill>
                <a:schemeClr val="tx1"/>
              </a:solidFill>
            </a:endParaRPr>
          </a:p>
          <a:p>
            <a:pPr fontAlgn="auto">
              <a:spcBef>
                <a:spcPts val="0"/>
              </a:spcBef>
              <a:spcAft>
                <a:spcPts val="0"/>
              </a:spcAft>
              <a:defRPr/>
            </a:pPr>
            <a:r>
              <a:rPr lang="it-IT" sz="2400" dirty="0">
                <a:solidFill>
                  <a:schemeClr val="tx1"/>
                </a:solidFill>
                <a:hlinkClick r:id="rId6"/>
              </a:rPr>
              <a:t>www.europafrica.info.it</a:t>
            </a:r>
            <a:endParaRPr lang="it-IT" sz="2400" dirty="0">
              <a:solidFill>
                <a:schemeClr val="tx1"/>
              </a:solidFill>
            </a:endParaRPr>
          </a:p>
          <a:p>
            <a:pPr fontAlgn="auto">
              <a:spcBef>
                <a:spcPts val="0"/>
              </a:spcBef>
              <a:spcAft>
                <a:spcPts val="0"/>
              </a:spcAft>
              <a:defRPr/>
            </a:pPr>
            <a:r>
              <a:rPr lang="it-IT" sz="2400" dirty="0">
                <a:solidFill>
                  <a:schemeClr val="tx1"/>
                </a:solidFill>
                <a:hlinkClick r:id="rId7"/>
              </a:rPr>
              <a:t>www.newton.logg.it</a:t>
            </a:r>
            <a:endParaRPr lang="it-IT" sz="2400" dirty="0">
              <a:solidFill>
                <a:schemeClr val="tx1"/>
              </a:solidFill>
            </a:endParaRPr>
          </a:p>
          <a:p>
            <a:pPr fontAlgn="auto">
              <a:spcBef>
                <a:spcPts val="0"/>
              </a:spcBef>
              <a:spcAft>
                <a:spcPts val="0"/>
              </a:spcAft>
              <a:defRPr/>
            </a:pPr>
            <a:r>
              <a:rPr lang="it-IT" sz="2400" dirty="0">
                <a:solidFill>
                  <a:schemeClr val="tx1"/>
                </a:solidFill>
                <a:hlinkClick r:id="rId8"/>
              </a:rPr>
              <a:t>www.genitronsviluppo.com</a:t>
            </a:r>
            <a:r>
              <a:rPr lang="it-IT" sz="2400" dirty="0">
                <a:solidFill>
                  <a:schemeClr val="tx1"/>
                </a:solidFill>
              </a:rPr>
              <a:t> </a:t>
            </a:r>
          </a:p>
          <a:p>
            <a:pPr fontAlgn="auto">
              <a:spcBef>
                <a:spcPts val="0"/>
              </a:spcBef>
              <a:spcAft>
                <a:spcPts val="0"/>
              </a:spcAft>
              <a:defRPr/>
            </a:pPr>
            <a:r>
              <a:rPr lang="it-IT" sz="2400">
                <a:solidFill>
                  <a:schemeClr val="tx1"/>
                </a:solidFill>
                <a:hlinkClick r:id="rId9"/>
              </a:rPr>
              <a:t>www.greenpeace.org</a:t>
            </a:r>
            <a:r>
              <a:rPr lang="it-IT" sz="2400">
                <a:solidFill>
                  <a:schemeClr val="tx1"/>
                </a:solidFill>
              </a:rPr>
              <a:t>  </a:t>
            </a:r>
            <a:endParaRPr lang="it-IT"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9750" y="333375"/>
            <a:ext cx="8064500" cy="1223963"/>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Cosa sono gli Ogm </a:t>
            </a:r>
            <a:r>
              <a:rPr lang="it-IT" sz="2800" dirty="0">
                <a:solidFill>
                  <a:schemeClr val="tx1"/>
                </a:solidFill>
                <a:latin typeface="Arial" pitchFamily="34" charset="0"/>
                <a:cs typeface="Arial" pitchFamily="34" charset="0"/>
              </a:rPr>
              <a:t>?</a:t>
            </a:r>
            <a:endParaRPr lang="it-IT" sz="2800" dirty="0">
              <a:solidFill>
                <a:schemeClr val="tx1"/>
              </a:solidFill>
            </a:endParaRPr>
          </a:p>
        </p:txBody>
      </p:sp>
      <p:sp>
        <p:nvSpPr>
          <p:cNvPr id="5" name="Rettangolo 4"/>
          <p:cNvSpPr/>
          <p:nvPr/>
        </p:nvSpPr>
        <p:spPr>
          <a:xfrm>
            <a:off x="611188" y="1700213"/>
            <a:ext cx="5256212" cy="86518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solidFill>
                  <a:schemeClr val="tx1"/>
                </a:solidFill>
              </a:rPr>
              <a:t>OGM </a:t>
            </a:r>
            <a:r>
              <a:rPr lang="it-IT" sz="2200" dirty="0">
                <a:solidFill>
                  <a:schemeClr val="tx1"/>
                </a:solidFill>
              </a:rPr>
              <a:t>sigla di Organismi Geneticamente Modificati  </a:t>
            </a:r>
          </a:p>
        </p:txBody>
      </p:sp>
      <p:sp>
        <p:nvSpPr>
          <p:cNvPr id="6" name="Rettangolo 5"/>
          <p:cNvSpPr/>
          <p:nvPr/>
        </p:nvSpPr>
        <p:spPr>
          <a:xfrm>
            <a:off x="684213" y="2924175"/>
            <a:ext cx="7848600" cy="3025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it-IT" sz="2600" dirty="0">
              <a:solidFill>
                <a:schemeClr val="tx1"/>
              </a:solidFill>
            </a:endParaRPr>
          </a:p>
        </p:txBody>
      </p:sp>
      <p:sp>
        <p:nvSpPr>
          <p:cNvPr id="7" name="Rettangolo 6"/>
          <p:cNvSpPr/>
          <p:nvPr/>
        </p:nvSpPr>
        <p:spPr>
          <a:xfrm>
            <a:off x="611188" y="2420938"/>
            <a:ext cx="8064500" cy="2952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600" dirty="0">
                <a:solidFill>
                  <a:schemeClr val="tx1"/>
                </a:solidFill>
              </a:rPr>
              <a:t>Sono organismi a cui possono essere stati tolti o aggiunti tratti di DNA.</a:t>
            </a:r>
          </a:p>
        </p:txBody>
      </p:sp>
      <p:sp>
        <p:nvSpPr>
          <p:cNvPr id="2" name="Rettangolo 6"/>
          <p:cNvSpPr/>
          <p:nvPr/>
        </p:nvSpPr>
        <p:spPr>
          <a:xfrm>
            <a:off x="323850" y="5445125"/>
            <a:ext cx="5761038" cy="1081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600">
                <a:solidFill>
                  <a:schemeClr val="tx1"/>
                </a:solidFill>
              </a:rPr>
              <a:t>DNA: macromolecola contenuta nei cromosomi all’interno del nucleo delle cellule. Contiene le informazioni genetiche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750" y="0"/>
            <a:ext cx="8135938" cy="1512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solidFill>
                  <a:schemeClr val="tx1"/>
                </a:solidFill>
              </a:rPr>
              <a:t>Gli OGM sono il risultato degli studi di ingegneria genetica, tra le principali applicazioni delle biotecnologie</a:t>
            </a:r>
          </a:p>
        </p:txBody>
      </p:sp>
      <p:sp>
        <p:nvSpPr>
          <p:cNvPr id="3" name="Rettangolo 2"/>
          <p:cNvSpPr/>
          <p:nvPr/>
        </p:nvSpPr>
        <p:spPr>
          <a:xfrm>
            <a:off x="611188" y="1557338"/>
            <a:ext cx="8137525" cy="719137"/>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Quindi, cosa sono le biotecnologie </a:t>
            </a:r>
            <a:r>
              <a:rPr lang="it-IT" sz="2800" dirty="0">
                <a:solidFill>
                  <a:schemeClr val="tx1"/>
                </a:solidFill>
                <a:latin typeface="Arial" pitchFamily="34" charset="0"/>
                <a:cs typeface="Arial" pitchFamily="34" charset="0"/>
              </a:rPr>
              <a:t> ?</a:t>
            </a:r>
            <a:endParaRPr lang="it-IT" sz="2800" dirty="0">
              <a:solidFill>
                <a:schemeClr val="tx1"/>
              </a:solidFill>
            </a:endParaRPr>
          </a:p>
        </p:txBody>
      </p:sp>
      <p:sp>
        <p:nvSpPr>
          <p:cNvPr id="4" name="Rettangolo 3"/>
          <p:cNvSpPr/>
          <p:nvPr/>
        </p:nvSpPr>
        <p:spPr>
          <a:xfrm>
            <a:off x="684213" y="2492375"/>
            <a:ext cx="8064500" cy="1223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2600" dirty="0">
                <a:solidFill>
                  <a:schemeClr val="tx1"/>
                </a:solidFill>
              </a:rPr>
              <a:t>Le biotecnologie sono tecniche che utilizzano esseri viventi, parti di essi o sostanze prodotte da essi per trasformare o fare la sintesi di altre sostanze</a:t>
            </a:r>
          </a:p>
        </p:txBody>
      </p:sp>
      <p:sp>
        <p:nvSpPr>
          <p:cNvPr id="5" name="Rettangolo 4"/>
          <p:cNvSpPr/>
          <p:nvPr/>
        </p:nvSpPr>
        <p:spPr>
          <a:xfrm>
            <a:off x="755650" y="4076700"/>
            <a:ext cx="7993063" cy="792163"/>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L’ingegneria genetica </a:t>
            </a:r>
            <a:r>
              <a:rPr lang="it-IT" sz="2800" dirty="0">
                <a:solidFill>
                  <a:schemeClr val="tx1"/>
                </a:solidFill>
                <a:latin typeface="Arial" pitchFamily="34" charset="0"/>
                <a:cs typeface="Arial" pitchFamily="34" charset="0"/>
              </a:rPr>
              <a:t> ?</a:t>
            </a:r>
            <a:endParaRPr lang="it-IT" sz="2800" dirty="0">
              <a:solidFill>
                <a:schemeClr val="tx1"/>
              </a:solidFill>
            </a:endParaRPr>
          </a:p>
        </p:txBody>
      </p:sp>
      <p:sp>
        <p:nvSpPr>
          <p:cNvPr id="6" name="Rettangolo 5"/>
          <p:cNvSpPr/>
          <p:nvPr/>
        </p:nvSpPr>
        <p:spPr>
          <a:xfrm>
            <a:off x="755650" y="5157788"/>
            <a:ext cx="7993063" cy="93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2600" dirty="0">
                <a:solidFill>
                  <a:schemeClr val="tx1"/>
                </a:solidFill>
              </a:rPr>
              <a:t>L’ingegneria genetica attraverso tecniche di laboratorio modifica il DNA di vegetali o animali</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2484438" y="404813"/>
            <a:ext cx="3816350" cy="1655762"/>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Applicazioni</a:t>
            </a:r>
          </a:p>
        </p:txBody>
      </p:sp>
      <p:cxnSp>
        <p:nvCxnSpPr>
          <p:cNvPr id="7" name="Connettore 2 6"/>
          <p:cNvCxnSpPr>
            <a:stCxn id="2" idx="3"/>
          </p:cNvCxnSpPr>
          <p:nvPr/>
        </p:nvCxnSpPr>
        <p:spPr>
          <a:xfrm flipH="1">
            <a:off x="2051050" y="1817688"/>
            <a:ext cx="992188" cy="1106487"/>
          </a:xfrm>
          <a:prstGeom prst="straightConnector1">
            <a:avLst/>
          </a:prstGeom>
          <a:ln w="47625">
            <a:solidFill>
              <a:srgbClr val="7AE41A"/>
            </a:solidFill>
            <a:tailEnd type="triangle"/>
          </a:ln>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755650" y="2852738"/>
            <a:ext cx="2016125" cy="863600"/>
          </a:xfrm>
          <a:prstGeom prst="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solidFill>
                  <a:schemeClr val="tx1"/>
                </a:solidFill>
              </a:rPr>
              <a:t>settore </a:t>
            </a:r>
          </a:p>
          <a:p>
            <a:pPr algn="ctr" fontAlgn="auto">
              <a:spcBef>
                <a:spcPts val="0"/>
              </a:spcBef>
              <a:spcAft>
                <a:spcPts val="0"/>
              </a:spcAft>
              <a:defRPr/>
            </a:pPr>
            <a:r>
              <a:rPr lang="it-IT" sz="2400" dirty="0">
                <a:solidFill>
                  <a:schemeClr val="tx1"/>
                </a:solidFill>
              </a:rPr>
              <a:t>agricolo</a:t>
            </a:r>
          </a:p>
        </p:txBody>
      </p:sp>
      <p:cxnSp>
        <p:nvCxnSpPr>
          <p:cNvPr id="11" name="Connettore 2 10"/>
          <p:cNvCxnSpPr>
            <a:stCxn id="2" idx="4"/>
          </p:cNvCxnSpPr>
          <p:nvPr/>
        </p:nvCxnSpPr>
        <p:spPr>
          <a:xfrm flipH="1">
            <a:off x="4356100" y="2060575"/>
            <a:ext cx="36513" cy="1008063"/>
          </a:xfrm>
          <a:prstGeom prst="straightConnector1">
            <a:avLst/>
          </a:prstGeom>
          <a:ln w="47625">
            <a:solidFill>
              <a:srgbClr val="7AE41A"/>
            </a:solidFill>
            <a:tailEnd type="triangle"/>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3132138" y="3068638"/>
            <a:ext cx="2232025" cy="936625"/>
          </a:xfrm>
          <a:prstGeom prst="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dirty="0">
                <a:solidFill>
                  <a:schemeClr val="tx1"/>
                </a:solidFill>
              </a:rPr>
              <a:t>alimentazione</a:t>
            </a:r>
          </a:p>
        </p:txBody>
      </p:sp>
      <p:cxnSp>
        <p:nvCxnSpPr>
          <p:cNvPr id="14" name="Connettore 2 13"/>
          <p:cNvCxnSpPr>
            <a:stCxn id="2" idx="5"/>
          </p:cNvCxnSpPr>
          <p:nvPr/>
        </p:nvCxnSpPr>
        <p:spPr>
          <a:xfrm>
            <a:off x="5741988" y="1817688"/>
            <a:ext cx="1422400" cy="819150"/>
          </a:xfrm>
          <a:prstGeom prst="straightConnector1">
            <a:avLst/>
          </a:prstGeom>
          <a:ln w="47625">
            <a:solidFill>
              <a:srgbClr val="7AE41A"/>
            </a:solidFill>
            <a:tailEnd type="triangle"/>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5940425" y="2781300"/>
            <a:ext cx="2447925" cy="1295400"/>
          </a:xfrm>
          <a:prstGeom prst="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400">
                <a:solidFill>
                  <a:schemeClr val="tx1"/>
                </a:solidFill>
              </a:rPr>
              <a:t>settore medico </a:t>
            </a:r>
          </a:p>
          <a:p>
            <a:pPr algn="ctr">
              <a:defRPr/>
            </a:pPr>
            <a:r>
              <a:rPr lang="it-IT" sz="2400">
                <a:solidFill>
                  <a:schemeClr val="tx1"/>
                </a:solidFill>
              </a:rPr>
              <a:t>e</a:t>
            </a:r>
          </a:p>
          <a:p>
            <a:pPr algn="ctr">
              <a:defRPr/>
            </a:pPr>
            <a:r>
              <a:rPr lang="it-IT" sz="2400">
                <a:solidFill>
                  <a:schemeClr val="tx1"/>
                </a:solidFill>
              </a:rPr>
              <a:t>farmaceutico </a:t>
            </a:r>
          </a:p>
        </p:txBody>
      </p:sp>
      <p:pic>
        <p:nvPicPr>
          <p:cNvPr id="18440" name="Picture 3" descr="C:\Documents and Settings\Utente\Desktop\SARA!!!!\3^\Esame\presentazione OGM\ogm.jpeg"/>
          <p:cNvPicPr>
            <a:picLocks noChangeAspect="1" noChangeArrowheads="1"/>
          </p:cNvPicPr>
          <p:nvPr/>
        </p:nvPicPr>
        <p:blipFill>
          <a:blip r:embed="rId2"/>
          <a:srcRect/>
          <a:stretch>
            <a:fillRect/>
          </a:stretch>
        </p:blipFill>
        <p:spPr bwMode="auto">
          <a:xfrm>
            <a:off x="1042988" y="4149725"/>
            <a:ext cx="3810000" cy="25622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Documents and Settings\Utente\Desktop\SARA!!!!\3^\Esame\presentazione OGM\actu_19_colza_5.jpeg"/>
          <p:cNvPicPr>
            <a:picLocks noChangeAspect="1" noChangeArrowheads="1"/>
          </p:cNvPicPr>
          <p:nvPr/>
        </p:nvPicPr>
        <p:blipFill>
          <a:blip r:embed="rId2"/>
          <a:srcRect/>
          <a:stretch>
            <a:fillRect/>
          </a:stretch>
        </p:blipFill>
        <p:spPr bwMode="auto">
          <a:xfrm>
            <a:off x="179388" y="188913"/>
            <a:ext cx="1895475" cy="3048000"/>
          </a:xfrm>
          <a:prstGeom prst="rect">
            <a:avLst/>
          </a:prstGeom>
          <a:noFill/>
          <a:ln w="9525">
            <a:noFill/>
            <a:miter lim="800000"/>
            <a:headEnd/>
            <a:tailEnd/>
          </a:ln>
        </p:spPr>
      </p:pic>
      <p:pic>
        <p:nvPicPr>
          <p:cNvPr id="19458" name="Picture 3" descr="C:\Documents and Settings\Utente\Desktop\SARA!!!!\3^\Esame\presentazione OGM\Tabacco-OGM.jpeg"/>
          <p:cNvPicPr>
            <a:picLocks noChangeAspect="1" noChangeArrowheads="1"/>
          </p:cNvPicPr>
          <p:nvPr/>
        </p:nvPicPr>
        <p:blipFill>
          <a:blip r:embed="rId3"/>
          <a:srcRect/>
          <a:stretch>
            <a:fillRect/>
          </a:stretch>
        </p:blipFill>
        <p:spPr bwMode="auto">
          <a:xfrm>
            <a:off x="6227763" y="188913"/>
            <a:ext cx="2670175" cy="2001837"/>
          </a:xfrm>
          <a:prstGeom prst="rect">
            <a:avLst/>
          </a:prstGeom>
          <a:noFill/>
          <a:ln w="9525">
            <a:noFill/>
            <a:miter lim="800000"/>
            <a:headEnd/>
            <a:tailEnd/>
          </a:ln>
        </p:spPr>
      </p:pic>
      <p:pic>
        <p:nvPicPr>
          <p:cNvPr id="19459" name="Picture 4" descr="C:\Documents and Settings\Utente\Desktop\SARA!!!!\3^\Esame\presentazione OGM\mais-ogm-mon-180.jpeg"/>
          <p:cNvPicPr>
            <a:picLocks noChangeAspect="1" noChangeArrowheads="1"/>
          </p:cNvPicPr>
          <p:nvPr/>
        </p:nvPicPr>
        <p:blipFill>
          <a:blip r:embed="rId4"/>
          <a:srcRect/>
          <a:stretch>
            <a:fillRect/>
          </a:stretch>
        </p:blipFill>
        <p:spPr bwMode="auto">
          <a:xfrm>
            <a:off x="0" y="3933825"/>
            <a:ext cx="3817938" cy="2522538"/>
          </a:xfrm>
          <a:prstGeom prst="rect">
            <a:avLst/>
          </a:prstGeom>
          <a:noFill/>
          <a:ln w="9525">
            <a:noFill/>
            <a:miter lim="800000"/>
            <a:headEnd/>
            <a:tailEnd/>
          </a:ln>
        </p:spPr>
      </p:pic>
      <p:pic>
        <p:nvPicPr>
          <p:cNvPr id="19460" name="Picture 5" descr="C:\Documents and Settings\Utente\Desktop\SARA!!!!\3^\Esame\presentazione OGM\Patate.jpeg"/>
          <p:cNvPicPr>
            <a:picLocks noChangeAspect="1" noChangeArrowheads="1"/>
          </p:cNvPicPr>
          <p:nvPr/>
        </p:nvPicPr>
        <p:blipFill>
          <a:blip r:embed="rId5"/>
          <a:srcRect/>
          <a:stretch>
            <a:fillRect/>
          </a:stretch>
        </p:blipFill>
        <p:spPr bwMode="auto">
          <a:xfrm>
            <a:off x="6659563" y="3860800"/>
            <a:ext cx="2268537" cy="1700213"/>
          </a:xfrm>
          <a:prstGeom prst="rect">
            <a:avLst/>
          </a:prstGeom>
          <a:noFill/>
          <a:ln w="9525">
            <a:noFill/>
            <a:miter lim="800000"/>
            <a:headEnd/>
            <a:tailEnd/>
          </a:ln>
        </p:spPr>
      </p:pic>
      <p:pic>
        <p:nvPicPr>
          <p:cNvPr id="19461" name="Picture 6" descr="C:\Documents and Settings\Utente\Desktop\SARA!!!!\3^\Esame\presentazione OGM\pomodoro_ogm_frutta_verdura_ogm_1.jpeg"/>
          <p:cNvPicPr>
            <a:picLocks noChangeAspect="1" noChangeArrowheads="1"/>
          </p:cNvPicPr>
          <p:nvPr/>
        </p:nvPicPr>
        <p:blipFill>
          <a:blip r:embed="rId6"/>
          <a:srcRect/>
          <a:stretch>
            <a:fillRect/>
          </a:stretch>
        </p:blipFill>
        <p:spPr bwMode="auto">
          <a:xfrm>
            <a:off x="4067175" y="4410075"/>
            <a:ext cx="2449513" cy="2447925"/>
          </a:xfrm>
          <a:prstGeom prst="rect">
            <a:avLst/>
          </a:prstGeom>
          <a:noFill/>
          <a:ln w="9525">
            <a:noFill/>
            <a:miter lim="800000"/>
            <a:headEnd/>
            <a:tailEnd/>
          </a:ln>
        </p:spPr>
      </p:pic>
      <p:pic>
        <p:nvPicPr>
          <p:cNvPr id="19462" name="Picture 7" descr="C:\Documents and Settings\Utente\Desktop\SARA!!!!\3^\Esame\presentazione OGM\95.jpeg"/>
          <p:cNvPicPr>
            <a:picLocks noChangeAspect="1" noChangeArrowheads="1"/>
          </p:cNvPicPr>
          <p:nvPr/>
        </p:nvPicPr>
        <p:blipFill>
          <a:blip r:embed="rId7"/>
          <a:srcRect/>
          <a:stretch>
            <a:fillRect/>
          </a:stretch>
        </p:blipFill>
        <p:spPr bwMode="auto">
          <a:xfrm>
            <a:off x="2339975" y="549275"/>
            <a:ext cx="2136775" cy="1400175"/>
          </a:xfrm>
          <a:prstGeom prst="rect">
            <a:avLst/>
          </a:prstGeom>
          <a:noFill/>
          <a:ln w="9525">
            <a:noFill/>
            <a:miter lim="800000"/>
            <a:headEnd/>
            <a:tailEnd/>
          </a:ln>
        </p:spPr>
      </p:pic>
      <p:sp>
        <p:nvSpPr>
          <p:cNvPr id="2" name="Rettangolo 1"/>
          <p:cNvSpPr/>
          <p:nvPr/>
        </p:nvSpPr>
        <p:spPr>
          <a:xfrm>
            <a:off x="1908175" y="1773238"/>
            <a:ext cx="5688013" cy="2663825"/>
          </a:xfrm>
          <a:prstGeom prst="rect">
            <a:avLst/>
          </a:prstGeom>
          <a:solidFill>
            <a:srgbClr val="5BE39C">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Principali prodotti OGM</a:t>
            </a:r>
          </a:p>
          <a:p>
            <a:pPr algn="ctr" fontAlgn="auto">
              <a:spcBef>
                <a:spcPts val="0"/>
              </a:spcBef>
              <a:spcAft>
                <a:spcPts val="0"/>
              </a:spcAft>
              <a:defRPr/>
            </a:pPr>
            <a:endParaRPr lang="it-IT" sz="2600" dirty="0">
              <a:solidFill>
                <a:schemeClr val="tx1"/>
              </a:solidFill>
            </a:endParaRPr>
          </a:p>
          <a:p>
            <a:pPr algn="ctr" fontAlgn="auto">
              <a:spcBef>
                <a:spcPts val="0"/>
              </a:spcBef>
              <a:spcAft>
                <a:spcPts val="0"/>
              </a:spcAft>
              <a:defRPr/>
            </a:pPr>
            <a:endParaRPr lang="it-IT" sz="2600" dirty="0">
              <a:solidFill>
                <a:schemeClr val="tx1"/>
              </a:solidFill>
            </a:endParaRPr>
          </a:p>
          <a:p>
            <a:pPr algn="ctr" fontAlgn="auto">
              <a:spcBef>
                <a:spcPts val="0"/>
              </a:spcBef>
              <a:spcAft>
                <a:spcPts val="0"/>
              </a:spcAft>
              <a:defRPr/>
            </a:pPr>
            <a:r>
              <a:rPr lang="it-IT" sz="2600" dirty="0">
                <a:solidFill>
                  <a:schemeClr val="tx1"/>
                </a:solidFill>
              </a:rPr>
              <a:t>Colza, mais, tabacco, cotone, patate e pomodori</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0825" y="260350"/>
            <a:ext cx="5437188" cy="792163"/>
          </a:xfrm>
          <a:prstGeom prst="rect">
            <a:avLst/>
          </a:prstGeom>
          <a:solidFill>
            <a:srgbClr val="7AE41A">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rPr>
              <a:t>Principali Stati produttori</a:t>
            </a:r>
          </a:p>
        </p:txBody>
      </p:sp>
      <p:sp>
        <p:nvSpPr>
          <p:cNvPr id="3" name="Rettangolo 2"/>
          <p:cNvSpPr/>
          <p:nvPr/>
        </p:nvSpPr>
        <p:spPr>
          <a:xfrm>
            <a:off x="250825" y="1196975"/>
            <a:ext cx="5257800" cy="1079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2600" dirty="0">
                <a:solidFill>
                  <a:schemeClr val="tx1"/>
                </a:solidFill>
              </a:rPr>
              <a:t>Ormai in tutto il mondo sono più di 160 gli ettari (</a:t>
            </a:r>
            <a:r>
              <a:rPr lang="it-IT" sz="2500" dirty="0">
                <a:solidFill>
                  <a:schemeClr val="tx1"/>
                </a:solidFill>
              </a:rPr>
              <a:t>1</a:t>
            </a:r>
            <a:r>
              <a:rPr lang="it-IT" sz="2600" dirty="0">
                <a:solidFill>
                  <a:schemeClr val="tx1"/>
                </a:solidFill>
              </a:rPr>
              <a:t> </a:t>
            </a:r>
            <a:r>
              <a:rPr lang="it-IT" sz="2500" dirty="0">
                <a:solidFill>
                  <a:schemeClr val="tx1"/>
                </a:solidFill>
              </a:rPr>
              <a:t>ettaro = 10 000 metri quadrati</a:t>
            </a:r>
            <a:r>
              <a:rPr lang="it-IT" sz="2600" dirty="0">
                <a:solidFill>
                  <a:schemeClr val="tx1"/>
                </a:solidFill>
              </a:rPr>
              <a:t>) coltivati a OGM</a:t>
            </a:r>
          </a:p>
        </p:txBody>
      </p:sp>
      <p:sp>
        <p:nvSpPr>
          <p:cNvPr id="4" name="Rettangolo 3"/>
          <p:cNvSpPr/>
          <p:nvPr/>
        </p:nvSpPr>
        <p:spPr>
          <a:xfrm>
            <a:off x="539750" y="2781300"/>
            <a:ext cx="4679950" cy="302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2600" dirty="0">
                <a:solidFill>
                  <a:schemeClr val="tx1"/>
                </a:solidFill>
              </a:rPr>
              <a:t>(dati del 2010-2011)</a:t>
            </a:r>
          </a:p>
          <a:p>
            <a:pPr fontAlgn="auto">
              <a:spcBef>
                <a:spcPts val="0"/>
              </a:spcBef>
              <a:spcAft>
                <a:spcPts val="0"/>
              </a:spcAft>
              <a:defRPr/>
            </a:pPr>
            <a:endParaRPr lang="it-IT" sz="2600" dirty="0">
              <a:solidFill>
                <a:schemeClr val="tx1"/>
              </a:solidFill>
            </a:endParaRPr>
          </a:p>
          <a:p>
            <a:pPr fontAlgn="auto">
              <a:spcBef>
                <a:spcPts val="0"/>
              </a:spcBef>
              <a:spcAft>
                <a:spcPts val="0"/>
              </a:spcAft>
              <a:buFont typeface="Arial" pitchFamily="34" charset="0"/>
              <a:buChar char="•"/>
              <a:defRPr/>
            </a:pPr>
            <a:r>
              <a:rPr lang="it-IT" sz="2600" dirty="0">
                <a:solidFill>
                  <a:schemeClr val="tx1"/>
                </a:solidFill>
              </a:rPr>
              <a:t> al primo posto, gli Stati Uniti ,con 69 milioni di ettari coltivati – aumento di 2,2 dal 2010</a:t>
            </a:r>
          </a:p>
          <a:p>
            <a:pPr fontAlgn="auto">
              <a:spcBef>
                <a:spcPts val="0"/>
              </a:spcBef>
              <a:spcAft>
                <a:spcPts val="0"/>
              </a:spcAft>
              <a:buFont typeface="Arial" pitchFamily="34" charset="0"/>
              <a:buChar char="•"/>
              <a:defRPr/>
            </a:pPr>
            <a:r>
              <a:rPr lang="it-IT" sz="2600" dirty="0">
                <a:solidFill>
                  <a:schemeClr val="tx1"/>
                </a:solidFill>
              </a:rPr>
              <a:t> al secondo posto, il Brasile, aumento di 4,9 milioni di ettari in solo un anno</a:t>
            </a:r>
          </a:p>
          <a:p>
            <a:pPr fontAlgn="auto">
              <a:spcBef>
                <a:spcPts val="0"/>
              </a:spcBef>
              <a:spcAft>
                <a:spcPts val="0"/>
              </a:spcAft>
              <a:buFont typeface="Arial" pitchFamily="34" charset="0"/>
              <a:buChar char="•"/>
              <a:defRPr/>
            </a:pPr>
            <a:r>
              <a:rPr lang="it-IT" sz="2600" dirty="0">
                <a:solidFill>
                  <a:schemeClr val="tx1"/>
                </a:solidFill>
              </a:rPr>
              <a:t> terza con 23,7 l’Argentina </a:t>
            </a:r>
          </a:p>
        </p:txBody>
      </p:sp>
      <p:pic>
        <p:nvPicPr>
          <p:cNvPr id="20484" name="Immagine 4" descr="paesi produttori.jpg"/>
          <p:cNvPicPr>
            <a:picLocks noChangeAspect="1"/>
          </p:cNvPicPr>
          <p:nvPr/>
        </p:nvPicPr>
        <p:blipFill>
          <a:blip r:embed="rId2"/>
          <a:srcRect/>
          <a:stretch>
            <a:fillRect/>
          </a:stretch>
        </p:blipFill>
        <p:spPr bwMode="auto">
          <a:xfrm>
            <a:off x="5651500" y="0"/>
            <a:ext cx="3168650" cy="687863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AE41A">
            <a:alpha val="61960"/>
          </a:srgbClr>
        </a:solidFill>
        <a:effectLst/>
      </p:bgPr>
    </p:bg>
    <p:spTree>
      <p:nvGrpSpPr>
        <p:cNvPr id="1" name=""/>
        <p:cNvGrpSpPr/>
        <p:nvPr/>
      </p:nvGrpSpPr>
      <p:grpSpPr>
        <a:xfrm>
          <a:off x="0" y="0"/>
          <a:ext cx="0" cy="0"/>
          <a:chOff x="0" y="0"/>
          <a:chExt cx="0" cy="0"/>
        </a:xfrm>
      </p:grpSpPr>
      <p:pic>
        <p:nvPicPr>
          <p:cNvPr id="21506" name="Immagine 2" descr="paesi produttori.jpg"/>
          <p:cNvPicPr>
            <a:picLocks noChangeAspect="1"/>
          </p:cNvPicPr>
          <p:nvPr/>
        </p:nvPicPr>
        <p:blipFill>
          <a:blip r:embed="rId2"/>
          <a:srcRect t="12164" r="50000" b="62712"/>
          <a:stretch>
            <a:fillRect/>
          </a:stretch>
        </p:blipFill>
        <p:spPr bwMode="auto">
          <a:xfrm>
            <a:off x="2484438" y="836613"/>
            <a:ext cx="4391025" cy="4792662"/>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22530" name="Immagine 2" descr="paesi produttori.jpg"/>
          <p:cNvPicPr>
            <a:picLocks noChangeAspect="1"/>
          </p:cNvPicPr>
          <p:nvPr/>
        </p:nvPicPr>
        <p:blipFill>
          <a:blip r:embed="rId2"/>
          <a:srcRect l="50000" t="10468" b="62712"/>
          <a:stretch>
            <a:fillRect/>
          </a:stretch>
        </p:blipFill>
        <p:spPr bwMode="auto">
          <a:xfrm>
            <a:off x="2627313" y="1052513"/>
            <a:ext cx="3889375" cy="4529137"/>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AE41A">
            <a:alpha val="61960"/>
          </a:srgbClr>
        </a:solidFill>
        <a:effectLst/>
      </p:bgPr>
    </p:bg>
    <p:spTree>
      <p:nvGrpSpPr>
        <p:cNvPr id="1" name=""/>
        <p:cNvGrpSpPr/>
        <p:nvPr/>
      </p:nvGrpSpPr>
      <p:grpSpPr>
        <a:xfrm>
          <a:off x="0" y="0"/>
          <a:ext cx="0" cy="0"/>
          <a:chOff x="0" y="0"/>
          <a:chExt cx="0" cy="0"/>
        </a:xfrm>
      </p:grpSpPr>
      <p:pic>
        <p:nvPicPr>
          <p:cNvPr id="23554" name="Immagine 1" descr="paesi produttori.jpg"/>
          <p:cNvPicPr>
            <a:picLocks noChangeAspect="1"/>
          </p:cNvPicPr>
          <p:nvPr/>
        </p:nvPicPr>
        <p:blipFill>
          <a:blip r:embed="rId2"/>
          <a:srcRect l="4546" t="37288" r="52274" b="42822"/>
          <a:stretch>
            <a:fillRect/>
          </a:stretch>
        </p:blipFill>
        <p:spPr bwMode="auto">
          <a:xfrm>
            <a:off x="2339975" y="1125538"/>
            <a:ext cx="4464050" cy="4464050"/>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par>
    </p:tnLst>
  </p:timing>
</p:sld>
</file>

<file path=ppt/theme/theme1.xml><?xml version="1.0" encoding="utf-8"?>
<a:theme xmlns:a="http://schemas.openxmlformats.org/drawingml/2006/main" name="Tema di Office">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TotalTime>
  <Words>496</Words>
  <Application>Microsoft Office PowerPoint</Application>
  <PresentationFormat>On-screen Show (4:3)</PresentationFormat>
  <Paragraphs>83</Paragraphs>
  <Slides>16</Slides>
  <Notes>1</Notes>
  <HiddenSlides>0</HiddenSlides>
  <MMClips>0</MMClips>
  <ScaleCrop>false</ScaleCrop>
  <HeadingPairs>
    <vt:vector size="6" baseType="variant">
      <vt:variant>
        <vt:lpstr>Caratteri utilizzati</vt:lpstr>
      </vt:variant>
      <vt:variant>
        <vt:i4>4</vt:i4>
      </vt:variant>
      <vt:variant>
        <vt:lpstr>Modello struttura</vt:lpstr>
      </vt:variant>
      <vt:variant>
        <vt:i4>1</vt:i4>
      </vt:variant>
      <vt:variant>
        <vt:lpstr>Titoli diapositive</vt:lpstr>
      </vt:variant>
      <vt:variant>
        <vt:i4>16</vt:i4>
      </vt:variant>
    </vt:vector>
  </HeadingPairs>
  <TitlesOfParts>
    <vt:vector size="21" baseType="lpstr">
      <vt:lpstr>Arial</vt:lpstr>
      <vt:lpstr>Tw Cen MT</vt:lpstr>
      <vt:lpstr>Calibri</vt:lpstr>
      <vt:lpstr>Baskerville Old Face</vt:lpstr>
      <vt:lpstr>Tema di Office</vt:lpstr>
      <vt:lpstr>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Ice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OGM </dc:title>
  <dc:creator>UWP</dc:creator>
  <cp:lastModifiedBy>Secondaria</cp:lastModifiedBy>
  <cp:revision>42</cp:revision>
  <dcterms:created xsi:type="dcterms:W3CDTF">2013-04-03T17:56:41Z</dcterms:created>
  <dcterms:modified xsi:type="dcterms:W3CDTF">2013-06-03T08:04:54Z</dcterms:modified>
</cp:coreProperties>
</file>