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F22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A035A-0D5D-4C61-A00A-D8A51D63E6D5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8E13-8C1C-4F58-9AE8-C1FC735659A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62C8-80B3-40E8-9DE7-FFA3DF25B1F3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3D2A-40B9-4B49-90E1-675F20CFE6F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EB4D-3FC4-4EEA-8F01-51B83D5BDFB9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D9E5-021E-447A-BF3F-D2FBFEC96C4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2CBD-D58E-4567-A853-CE38041A3C8F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E8AD-55E4-4A12-BC54-4A2A13D87D7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1FC7D-5C3C-437B-822A-D293B2C33B66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D8F5-FF68-4045-87AC-7E7D850F480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5059-D885-4E8F-9DAC-359E8F39A5CF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82E4-222C-4869-8FBC-8DAB609AC1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CDF17-E76F-4501-8B27-15B359C62024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6E43-9D5E-4376-907B-DF42CCDCD7A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0F18-1076-4C3C-A6F7-7D385D1552B4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171A-6301-47D7-8A40-2ADD59E58C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55E2-7916-4A14-A434-C1BCAB2DC0AF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2C2F-5B02-4A25-9571-3163F41F160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3365-5D08-4447-9E4A-6E823A984DFA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ECDD-75C6-4F1C-AEB5-CE8FBD861D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9B44-61FF-4670-A606-F7C7821F4598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ECE2-C792-4939-901D-BC92DDA4F4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FC97-FCE6-483F-B155-776142895EFC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4613-44F6-44A7-8E5F-B112584356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B41CC-6BCF-4141-AC54-F2449621C73E}" type="datetimeFigureOut">
              <a:rPr lang="it-IT"/>
              <a:pPr>
                <a:defRPr/>
              </a:pPr>
              <a:t>19/02/2010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65A00-04D9-439E-999E-FD0D9673887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8" r:id="rId2"/>
    <p:sldLayoutId id="214748369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9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Piogge_acide" TargetMode="External"/><Relationship Id="rId2" Type="http://schemas.openxmlformats.org/officeDocument/2006/relationships/hyperlink" Target="http://utenti.romascuola.net/sangallo/ambiente/PioggeAcid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c9bo.scuole.bo.it/ipertesti/reno/pag70.html" TargetMode="External"/><Relationship Id="rId4" Type="http://schemas.openxmlformats.org/officeDocument/2006/relationships/hyperlink" Target="http://digilander.libero.it/panetti/adp/adp3D_99/pioggeacide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9753639" y="1206484"/>
            <a:ext cx="7815290" cy="14573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latin typeface="Algerian" pitchFamily="82" charset="0"/>
              </a:rPr>
              <a:t>LE PIOGGE ACIDE</a:t>
            </a:r>
            <a:endParaRPr lang="it-IT" dirty="0">
              <a:latin typeface="Algerian" pitchFamily="82" charset="0"/>
            </a:endParaRPr>
          </a:p>
        </p:txBody>
      </p:sp>
      <p:sp>
        <p:nvSpPr>
          <p:cNvPr id="14338" name="Sottotitolo 2"/>
          <p:cNvSpPr>
            <a:spLocks noGrp="1"/>
          </p:cNvSpPr>
          <p:nvPr>
            <p:ph type="subTitle" idx="1"/>
          </p:nvPr>
        </p:nvSpPr>
        <p:spPr>
          <a:xfrm>
            <a:off x="-541338" y="3068638"/>
            <a:ext cx="7753351" cy="1628775"/>
          </a:xfrm>
        </p:spPr>
        <p:txBody>
          <a:bodyPr/>
          <a:lstStyle/>
          <a:p>
            <a:pPr marR="0" eaLnBrk="1" hangingPunct="1"/>
            <a:r>
              <a:rPr lang="it-IT" smtClean="0"/>
              <a:t>DÌ  </a:t>
            </a:r>
          </a:p>
          <a:p>
            <a:pPr marR="0" eaLnBrk="1" hangingPunct="1"/>
            <a:r>
              <a:rPr lang="it-IT" smtClean="0"/>
              <a:t>LORENZO BURGINI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 flipV="1">
            <a:off x="-1571625" y="0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/>
              <a:t> </a:t>
            </a:r>
          </a:p>
        </p:txBody>
      </p:sp>
      <p:sp>
        <p:nvSpPr>
          <p:cNvPr id="14340" name="WordArt 5"/>
          <p:cNvSpPr>
            <a:spLocks noChangeArrowheads="1" noChangeShapeType="1" noTextEdit="1"/>
          </p:cNvSpPr>
          <p:nvPr/>
        </p:nvSpPr>
        <p:spPr bwMode="auto">
          <a:xfrm>
            <a:off x="1908175" y="836613"/>
            <a:ext cx="5681663" cy="18716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1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4999">
                      <a:srgbClr val="181CC7"/>
                    </a:gs>
                    <a:gs pos="80000">
                      <a:srgbClr val="0A128C"/>
                    </a:gs>
                    <a:gs pos="100000">
                      <a:srgbClr val="000000"/>
                    </a:gs>
                  </a:gsLst>
                  <a:lin ang="189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LE PIOGGE ACIDE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ctrTitle"/>
          </p:nvPr>
        </p:nvSpPr>
        <p:spPr>
          <a:xfrm>
            <a:off x="-69850" y="2492375"/>
            <a:ext cx="69850" cy="1470025"/>
          </a:xfrm>
        </p:spPr>
        <p:txBody>
          <a:bodyPr/>
          <a:lstStyle/>
          <a:p>
            <a:endParaRPr lang="it-IT" smtClean="0"/>
          </a:p>
        </p:txBody>
      </p:sp>
      <p:sp>
        <p:nvSpPr>
          <p:cNvPr id="23554" name="Rectangle 5"/>
          <p:cNvSpPr>
            <a:spLocks noGrp="1"/>
          </p:cNvSpPr>
          <p:nvPr>
            <p:ph type="subTitle" idx="1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 algn="l"/>
            <a:r>
              <a:rPr lang="it-IT" sz="3200" smtClean="0"/>
              <a:t>2) Le principali vie indirette attraverso le quali le piogge acide possono compromettere la salute umana sono: l'acqua potabile e i cibi. In entrambi i casi entrano in gioco i metalli pesanti (quali rame, zinco, mercurio, cadmio, alluminio e manganese) che vengono liberati quando terreni e sedimenti diventano acidi. Questi agenti mobilizzati si disciolgono nell'umidità del suolo e possono quindi contaminare l'acqua potabile filtrando dal terreno nei bacini di raccolta o corrodendo i serbatoi e i sistemi di distribuzione.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3059113" y="0"/>
            <a:ext cx="8229600" cy="1143000"/>
          </a:xfrm>
        </p:spPr>
        <p:txBody>
          <a:bodyPr/>
          <a:lstStyle/>
          <a:p>
            <a:r>
              <a:rPr lang="it-IT" smtClean="0"/>
              <a:t>RIMEDI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r>
              <a:rPr lang="it-IT" sz="3200" smtClean="0">
                <a:latin typeface="Calibri" pitchFamily="34" charset="0"/>
              </a:rPr>
              <a:t>Il modo migliore per affrontare il problema è ridurre le emissioni di NOx e SO2 in atmosfera. Equipaggiare la propria auto con una marmitta catalitica può ridurre le emissioni fino al 90%, provocando però un aumento delle emissioni di anidride carbonica, il che contribuisce all'effetto serra.</a:t>
            </a:r>
          </a:p>
          <a:p>
            <a:r>
              <a:rPr lang="it-IT" sz="3200" smtClean="0">
                <a:latin typeface="Calibri" pitchFamily="34" charset="0"/>
              </a:rPr>
              <a:t>Le emissioni di SOx dalle centrali elettriche possono essere ridotte prima, durante o dopo la combustione.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 flipH="1">
            <a:off x="9144000" y="1989138"/>
            <a:ext cx="69850" cy="147637"/>
          </a:xfrm>
        </p:spPr>
        <p:txBody>
          <a:bodyPr/>
          <a:lstStyle/>
          <a:p>
            <a:endParaRPr lang="it-IT" sz="4600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0" y="549275"/>
            <a:ext cx="9144000" cy="6308725"/>
          </a:xfrm>
        </p:spPr>
        <p:txBody>
          <a:bodyPr/>
          <a:lstStyle/>
          <a:p>
            <a:r>
              <a:rPr lang="it-IT" sz="3600" smtClean="0"/>
              <a:t>Ora che siete istruiti potete combattere questo problema al meglio dei vostri potenziali.</a:t>
            </a:r>
          </a:p>
          <a:p>
            <a:pPr>
              <a:buFont typeface="Wingdings 2" pitchFamily="18" charset="2"/>
              <a:buNone/>
            </a:pPr>
            <a:endParaRPr lang="it-IT" sz="3600" smtClean="0"/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1547813" y="2852738"/>
            <a:ext cx="5472112" cy="26654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Elephant"/>
              </a:rPr>
              <a:t>FINE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250825" y="3213100"/>
            <a:ext cx="8229600" cy="1143000"/>
          </a:xfrm>
        </p:spPr>
        <p:txBody>
          <a:bodyPr/>
          <a:lstStyle/>
          <a:p>
            <a:r>
              <a:rPr lang="it-IT" sz="8800" smtClean="0"/>
              <a:t>Fonti</a:t>
            </a:r>
            <a:br>
              <a:rPr lang="it-IT" sz="8800" smtClean="0"/>
            </a:br>
            <a:endParaRPr lang="it-IT" sz="880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95288" y="4221163"/>
            <a:ext cx="8229600" cy="4389437"/>
          </a:xfrm>
        </p:spPr>
        <p:txBody>
          <a:bodyPr/>
          <a:lstStyle/>
          <a:p>
            <a:r>
              <a:rPr lang="it-IT" smtClean="0">
                <a:hlinkClick r:id="rId2"/>
              </a:rPr>
              <a:t>utenti.romascuola.net/.../PioggeAcide.htm</a:t>
            </a:r>
            <a:endParaRPr lang="it-IT" smtClean="0">
              <a:hlinkClick r:id="rId3"/>
            </a:endParaRPr>
          </a:p>
          <a:p>
            <a:r>
              <a:rPr lang="it-IT" smtClean="0">
                <a:hlinkClick r:id="rId3"/>
              </a:rPr>
              <a:t>http://it.wikipedia.org/wiki/Piogge_acide</a:t>
            </a:r>
            <a:endParaRPr lang="it-IT" smtClean="0">
              <a:hlinkClick r:id="rId4"/>
            </a:endParaRPr>
          </a:p>
          <a:p>
            <a:r>
              <a:rPr lang="it-IT" smtClean="0">
                <a:hlinkClick r:id="rId4"/>
              </a:rPr>
              <a:t>digilander.libero.it/.../pioggeacide.htm</a:t>
            </a:r>
            <a:endParaRPr lang="it-IT" smtClean="0">
              <a:hlinkClick r:id="rId5"/>
            </a:endParaRPr>
          </a:p>
          <a:p>
            <a:r>
              <a:rPr lang="it-IT" smtClean="0">
                <a:hlinkClick r:id="rId5"/>
              </a:rPr>
              <a:t>ic9bo.scuole.bo.it/ipertesti/reno/pag70.html</a:t>
            </a:r>
            <a:endParaRPr lang="it-IT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 eaLnBrk="1" hangingPunct="1">
              <a:buFont typeface="Calibri" pitchFamily="34" charset="0"/>
              <a:buAutoNum type="arabicPeriod"/>
            </a:pPr>
            <a:endParaRPr lang="it-IT" smtClean="0"/>
          </a:p>
        </p:txBody>
      </p:sp>
      <p:sp>
        <p:nvSpPr>
          <p:cNvPr id="1536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6000" smtClean="0"/>
              <a:t>VOI CREDETE CHE LE PIOGGE ACIDE SIANO COSI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6386" name="Segnaposto contenuto 3" descr="Immagine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white">
          <a:xfrm>
            <a:off x="-95250" y="0"/>
            <a:ext cx="923925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>
          <a:xfrm>
            <a:off x="-9182100" y="1628775"/>
            <a:ext cx="8229600" cy="1143000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7410" name="Segnaposto contenuto 2"/>
          <p:cNvSpPr>
            <a:spLocks noGrp="1"/>
          </p:cNvSpPr>
          <p:nvPr>
            <p:ph idx="1"/>
          </p:nvPr>
        </p:nvSpPr>
        <p:spPr>
          <a:xfrm>
            <a:off x="395288" y="0"/>
            <a:ext cx="8229600" cy="4321175"/>
          </a:xfrm>
        </p:spPr>
        <p:txBody>
          <a:bodyPr/>
          <a:lstStyle/>
          <a:p>
            <a:pPr eaLnBrk="1" hangingPunct="1"/>
            <a:r>
              <a:rPr lang="it-IT" sz="2800" smtClean="0">
                <a:latin typeface="Calibri" pitchFamily="34" charset="0"/>
              </a:rPr>
              <a:t>In realtà le piogge acide sono colpa dell’uomo infatti questo fenomeno è dovuto alla trasformazione, in presenza di acqua, dell’ anidride solforosa (SO</a:t>
            </a:r>
            <a:r>
              <a:rPr lang="it-IT" sz="2800" baseline="-25000" smtClean="0">
                <a:latin typeface="Calibri" pitchFamily="34" charset="0"/>
              </a:rPr>
              <a:t>2</a:t>
            </a:r>
            <a:r>
              <a:rPr lang="it-IT" sz="2800" smtClean="0">
                <a:latin typeface="Calibri" pitchFamily="34" charset="0"/>
              </a:rPr>
              <a:t>) in acido solforico, degli ossidi di azoto (NO</a:t>
            </a:r>
            <a:r>
              <a:rPr lang="it-IT" sz="2800" baseline="-25000" smtClean="0">
                <a:latin typeface="Calibri" pitchFamily="34" charset="0"/>
              </a:rPr>
              <a:t>2</a:t>
            </a:r>
            <a:r>
              <a:rPr lang="it-IT" sz="2800" smtClean="0">
                <a:latin typeface="Calibri" pitchFamily="34" charset="0"/>
              </a:rPr>
              <a:t>-NO</a:t>
            </a:r>
            <a:r>
              <a:rPr lang="it-IT" sz="2800" baseline="-25000" smtClean="0">
                <a:latin typeface="Calibri" pitchFamily="34" charset="0"/>
              </a:rPr>
              <a:t>3</a:t>
            </a:r>
            <a:r>
              <a:rPr lang="it-IT" sz="2800" smtClean="0">
                <a:latin typeface="Calibri" pitchFamily="34" charset="0"/>
              </a:rPr>
              <a:t>) in acido nitrico e dell’ Anidride carbonica (CO</a:t>
            </a:r>
            <a:r>
              <a:rPr lang="it-IT" sz="2800" baseline="-25000" smtClean="0">
                <a:latin typeface="Calibri" pitchFamily="34" charset="0"/>
              </a:rPr>
              <a:t>2</a:t>
            </a:r>
            <a:r>
              <a:rPr lang="it-IT" sz="2800" smtClean="0">
                <a:latin typeface="Calibri" pitchFamily="34" charset="0"/>
              </a:rPr>
              <a:t>) in acido carbonico.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8275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it-IT" sz="4400" smtClean="0"/>
              <a:t>Questi gas sono presenti nell'atmosfera per cause naturali in quantità tale da rendere debolmente acide le piogge però solo a partire dalla rivoluzione industriale e con netta accentuazione negli ultimi decenni sono aumentate a dismisura, come effetto del crescente consumo di combustibili fossili.</a:t>
            </a:r>
            <a:r>
              <a:rPr lang="it-IT" smtClean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Effetti sulla vegetazione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Le sostanze contenute nella pioggia acida hanno la capacità di accumularsi sulle foglie degli alberi, causando la distruzione della clorofilla, e di depositarsi sul terreno rendendolo meno fertile, perché riducono la disponibilità di sali minerali come calcio, magnesio e potassio.</a:t>
            </a:r>
            <a:br>
              <a:rPr lang="it-IT" sz="3600" smtClean="0"/>
            </a:br>
            <a:endParaRPr lang="it-IT" sz="36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 flipH="1" flipV="1">
            <a:off x="-133350" y="2133600"/>
            <a:ext cx="133350" cy="141288"/>
          </a:xfrm>
        </p:spPr>
        <p:txBody>
          <a:bodyPr/>
          <a:lstStyle/>
          <a:p>
            <a:pPr eaLnBrk="1" hangingPunct="1"/>
            <a:endParaRPr lang="it-IT" sz="4600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8964613" cy="6858000"/>
          </a:xfrm>
        </p:spPr>
        <p:txBody>
          <a:bodyPr/>
          <a:lstStyle/>
          <a:p>
            <a:pPr eaLnBrk="1" hangingPunct="1"/>
            <a:r>
              <a:rPr lang="it-IT" sz="4400" smtClean="0"/>
              <a:t>Un altro effetto delle piogge acide è quello di aumentare la solubilità di metalli tossici come l'alluminio, il mercurio, il piombo, ecc..., che avvelenano il terreno e causano danni alle radici, inquinano le falde acquifere e di conseguenza, i fiumi, i laghi e il mare, coinvolgendo la catena alimentare.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900113" y="-171450"/>
            <a:ext cx="8243887" cy="1143000"/>
          </a:xfrm>
        </p:spPr>
        <p:txBody>
          <a:bodyPr/>
          <a:lstStyle/>
          <a:p>
            <a:pPr eaLnBrk="1" hangingPunct="1"/>
            <a:r>
              <a:rPr lang="it-IT" smtClean="0"/>
              <a:t>EFFETTI SUI MONUMENTI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5805487"/>
          </a:xfrm>
        </p:spPr>
        <p:txBody>
          <a:bodyPr/>
          <a:lstStyle/>
          <a:p>
            <a:pPr eaLnBrk="1" hangingPunct="1"/>
            <a:r>
              <a:rPr lang="it-IT" smtClean="0"/>
              <a:t>Le piogge acide sono anche una minaccia per il patrimonio artistico, perché sono in grado di corrodere e disgregare la pietra e i metalli di cui sono fatti i monumenti, le opere d'arte o gli edifici in genere.</a:t>
            </a:r>
            <a:br>
              <a:rPr lang="it-IT" smtClean="0"/>
            </a:br>
            <a:endParaRPr lang="it-IT" smtClean="0"/>
          </a:p>
        </p:txBody>
      </p:sp>
      <p:pic>
        <p:nvPicPr>
          <p:cNvPr id="21507" name="Picture 4" descr="Mo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5463"/>
            <a:ext cx="914400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476375" y="0"/>
            <a:ext cx="8229600" cy="1143000"/>
          </a:xfrm>
        </p:spPr>
        <p:txBody>
          <a:bodyPr/>
          <a:lstStyle/>
          <a:p>
            <a:r>
              <a:rPr lang="it-IT" smtClean="0"/>
              <a:t>Effetti sulle persone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Le piogge acide colpiscono l’essere umano in 2 modi</a:t>
            </a:r>
          </a:p>
          <a:p>
            <a:r>
              <a:rPr lang="it-IT" sz="3200" smtClean="0"/>
              <a:t>1</a:t>
            </a:r>
            <a:r>
              <a:rPr lang="it-IT" smtClean="0"/>
              <a:t>)I danni maggiori sono provocati dall'SO2 che causa un restringimento temporaneo dei bronchi: la respirazione diventa difficoltosa e aumenta l'irritazione agli occhi; tali disturbi colpiscono soprattutto gli anziani, gli affetti da malattie cardiache e i soggetti con problemi polmonari preesistenti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444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4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Equinozio</vt:lpstr>
      <vt:lpstr>Equinozio</vt:lpstr>
      <vt:lpstr>Equinozio</vt:lpstr>
      <vt:lpstr>Equinozio</vt:lpstr>
      <vt:lpstr>Diapositiva 1</vt:lpstr>
      <vt:lpstr>Diapositiva 2</vt:lpstr>
      <vt:lpstr>Diapositiva 3</vt:lpstr>
      <vt:lpstr>Diapositiva 4</vt:lpstr>
      <vt:lpstr>Diapositiva 5</vt:lpstr>
      <vt:lpstr>Effetti sulla vegetazione</vt:lpstr>
      <vt:lpstr>Diapositiva 7</vt:lpstr>
      <vt:lpstr>EFFETTI SUI MONUMENTI</vt:lpstr>
      <vt:lpstr>Effetti sulle persone</vt:lpstr>
      <vt:lpstr>Diapositiva 10</vt:lpstr>
      <vt:lpstr>RIMEDI</vt:lpstr>
      <vt:lpstr>Diapositiva 12</vt:lpstr>
      <vt:lpstr>Fonti 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PIOGGE ACIDE</dc:title>
  <dc:creator>BURGINI</dc:creator>
  <cp:lastModifiedBy>Secondaria</cp:lastModifiedBy>
  <cp:revision>15</cp:revision>
  <dcterms:created xsi:type="dcterms:W3CDTF">2010-02-11T14:08:22Z</dcterms:created>
  <dcterms:modified xsi:type="dcterms:W3CDTF">2010-02-19T11:35:38Z</dcterms:modified>
</cp:coreProperties>
</file>