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9" r:id="rId3"/>
    <p:sldId id="258" r:id="rId4"/>
    <p:sldId id="257"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75" d="100"/>
          <a:sy n="75" d="100"/>
        </p:scale>
        <p:origin x="-102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49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D4AD24-9F40-4667-9F95-2B82AB86A9BB}" type="datetimeFigureOut">
              <a:rPr lang="it-IT" smtClean="0"/>
              <a:pPr/>
              <a:t>14/05/2010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80AF8D-C0CF-4B4A-B098-77245B3783A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6280AF8D-C0CF-4B4A-B098-77245B3783A3}" type="slidenum">
              <a:rPr lang="it-IT" smtClean="0"/>
              <a:pPr/>
              <a:t>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it-IT" smtClean="0"/>
              <a:t>Fare clic per modificare lo stile del titolo</a:t>
            </a:r>
            <a:endParaRPr kumimoji="0" lang="en-US"/>
          </a:p>
        </p:txBody>
      </p:sp>
      <p:sp>
        <p:nvSpPr>
          <p:cNvPr id="28" name="Segnaposto data 27"/>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a:lstStyle/>
          <a:p>
            <a:fld id="{72C6E25E-2C36-4189-B6D2-98902D1764B6}" type="slidenum">
              <a:rPr lang="it-IT" smtClean="0"/>
              <a:pPr/>
              <a:t>‹N›</a:t>
            </a:fld>
            <a:endParaRPr lang="it-IT"/>
          </a:p>
        </p:txBody>
      </p:sp>
      <p:sp>
        <p:nvSpPr>
          <p:cNvPr id="9" name="Sottotitolo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3">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a:xfrm>
            <a:off x="7924800" y="6416675"/>
            <a:ext cx="762000" cy="365125"/>
          </a:xfrm>
        </p:spPr>
        <p:txBody>
          <a:bodyPr/>
          <a:lstStyle/>
          <a:p>
            <a:fld id="{72C6E25E-2C36-4189-B6D2-98902D1764B6}"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9600" cy="11430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it-IT" smtClean="0">
                <a:solidFill>
                  <a:schemeClr val="lt1"/>
                </a:solidFill>
                <a:latin typeface="+mn-lt"/>
                <a:ea typeface="+mn-ea"/>
                <a:cs typeface="+mn-cs"/>
              </a:rPr>
              <a:t>Fare clic sull'icona per inserire un'immagine</a:t>
            </a:r>
            <a:endParaRPr kumimoji="0" lang="en-US" dirty="0">
              <a:solidFill>
                <a:schemeClr val="lt1"/>
              </a:solidFill>
              <a:latin typeface="+mn-lt"/>
              <a:ea typeface="+mn-ea"/>
              <a:cs typeface="+mn-cs"/>
            </a:endParaRPr>
          </a:p>
        </p:txBody>
      </p:sp>
      <p:sp>
        <p:nvSpPr>
          <p:cNvPr id="4" name="Segnaposto testo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6C70D1BB-31F4-49E1-A905-D3C3EFF76B25}" type="datetimeFigureOut">
              <a:rPr lang="it-IT" smtClean="0"/>
              <a:pPr/>
              <a:t>14/05/2010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2C6E25E-2C36-4189-B6D2-98902D1764B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C70D1BB-31F4-49E1-A905-D3C3EFF76B25}" type="datetimeFigureOut">
              <a:rPr lang="it-IT" smtClean="0"/>
              <a:pPr/>
              <a:t>14/05/2010</a:t>
            </a:fld>
            <a:endParaRPr lang="it-IT"/>
          </a:p>
        </p:txBody>
      </p:sp>
      <p:sp>
        <p:nvSpPr>
          <p:cNvPr id="3" name="Segnaposto piè di pagina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t-IT"/>
          </a:p>
        </p:txBody>
      </p:sp>
      <p:sp>
        <p:nvSpPr>
          <p:cNvPr id="23" name="Segnaposto numero diapositiva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2C6E25E-2C36-4189-B6D2-98902D1764B6}"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714348" y="142852"/>
            <a:ext cx="7772400" cy="1470025"/>
          </a:xfrm>
        </p:spPr>
        <p:txBody>
          <a:bodyPr>
            <a:normAutofit/>
          </a:bodyPr>
          <a:lstStyle/>
          <a:p>
            <a:r>
              <a:rPr lang="it-IT" sz="4000" dirty="0" smtClean="0"/>
              <a:t>LA FABBRICA LAMBORGHINI A ENERGIA RINNOVABILE </a:t>
            </a:r>
            <a:endParaRPr lang="it-IT" sz="4000" dirty="0"/>
          </a:p>
        </p:txBody>
      </p:sp>
      <p:sp>
        <p:nvSpPr>
          <p:cNvPr id="3" name="Sottotitolo 2"/>
          <p:cNvSpPr>
            <a:spLocks noGrp="1"/>
          </p:cNvSpPr>
          <p:nvPr>
            <p:ph type="subTitle" idx="1"/>
          </p:nvPr>
        </p:nvSpPr>
        <p:spPr>
          <a:xfrm>
            <a:off x="428596" y="4357694"/>
            <a:ext cx="8358246" cy="2143140"/>
          </a:xfrm>
        </p:spPr>
        <p:txBody>
          <a:bodyPr>
            <a:normAutofit/>
          </a:bodyPr>
          <a:lstStyle/>
          <a:p>
            <a:pPr algn="just"/>
            <a:r>
              <a:rPr lang="it-IT" sz="2000" dirty="0" smtClean="0"/>
              <a:t>Il grande stabilimento Lamborghini di Sant’agata Bolognese non produce solo le supercar famose in tutto il mondo ma anche energia elettrica. Una scelta dell’azienda nell’ambito del piano per la riduzione della CO2 che consente di risparmiare emissioni per oltre mille tonnellate all’anno, per assorbirle servirebbero 1200 piante.</a:t>
            </a:r>
            <a:endParaRPr lang="it-IT" sz="2000" dirty="0"/>
          </a:p>
        </p:txBody>
      </p:sp>
      <p:pic>
        <p:nvPicPr>
          <p:cNvPr id="5" name="Immagine 4" descr="Lamborghini[1].gif"/>
          <p:cNvPicPr>
            <a:picLocks noChangeAspect="1"/>
          </p:cNvPicPr>
          <p:nvPr/>
        </p:nvPicPr>
        <p:blipFill>
          <a:blip r:embed="rId2" cstate="print"/>
          <a:stretch>
            <a:fillRect/>
          </a:stretch>
        </p:blipFill>
        <p:spPr>
          <a:xfrm>
            <a:off x="3428992" y="1785926"/>
            <a:ext cx="2191327" cy="24574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lamborghini_fotovoltaico_004[1].jpg"/>
          <p:cNvPicPr>
            <a:picLocks noGrp="1" noChangeAspect="1"/>
          </p:cNvPicPr>
          <p:nvPr>
            <p:ph idx="1"/>
          </p:nvPr>
        </p:nvPicPr>
        <p:blipFill>
          <a:blip r:embed="rId2" cstate="print"/>
          <a:stretch>
            <a:fillRect/>
          </a:stretch>
        </p:blipFill>
        <p:spPr>
          <a:xfrm>
            <a:off x="2786050" y="1428736"/>
            <a:ext cx="3000396" cy="2250297"/>
          </a:xfrm>
        </p:spPr>
      </p:pic>
      <p:sp>
        <p:nvSpPr>
          <p:cNvPr id="5" name="CasellaDiTesto 4"/>
          <p:cNvSpPr txBox="1"/>
          <p:nvPr/>
        </p:nvSpPr>
        <p:spPr>
          <a:xfrm>
            <a:off x="285720" y="3929066"/>
            <a:ext cx="8572560" cy="2554545"/>
          </a:xfrm>
          <a:prstGeom prst="rect">
            <a:avLst/>
          </a:prstGeom>
          <a:noFill/>
        </p:spPr>
        <p:txBody>
          <a:bodyPr wrap="square" rtlCol="0">
            <a:spAutoFit/>
          </a:bodyPr>
          <a:lstStyle/>
          <a:p>
            <a:pPr algn="just"/>
            <a:r>
              <a:rPr lang="it-IT" sz="2000" dirty="0" smtClean="0"/>
              <a:t>I pannelli solari che costituiscono quasi integralmente il tetto dello stabilimento sviluppano una potenza di 1,4 Megawatt, producendo 1582 Megawattora per anno equivalenti appunto ad una riduzione del 20% di anidride carbonica. Un altro 10% di riduzione delle emissioni è ottenuto tramite l’isolamento termico dell’intera copertura dello stabilimento produttivo, l’introduzione della domotica per gli impianti di illuminazione e riscaldamento, e per finire l’utilizzo di destratificatori per aria calda. </a:t>
            </a:r>
            <a:endParaRPr lang="it-IT"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lamborghini_fotovoltaico_007[1].jpg"/>
          <p:cNvPicPr>
            <a:picLocks noGrp="1" noChangeAspect="1"/>
          </p:cNvPicPr>
          <p:nvPr>
            <p:ph idx="1"/>
          </p:nvPr>
        </p:nvPicPr>
        <p:blipFill>
          <a:blip r:embed="rId2" cstate="print"/>
          <a:stretch>
            <a:fillRect/>
          </a:stretch>
        </p:blipFill>
        <p:spPr>
          <a:xfrm>
            <a:off x="2857488" y="1428736"/>
            <a:ext cx="3107551" cy="2071701"/>
          </a:xfrm>
        </p:spPr>
      </p:pic>
      <p:sp>
        <p:nvSpPr>
          <p:cNvPr id="5" name="CasellaDiTesto 4"/>
          <p:cNvSpPr txBox="1"/>
          <p:nvPr/>
        </p:nvSpPr>
        <p:spPr>
          <a:xfrm>
            <a:off x="285720" y="3643314"/>
            <a:ext cx="8572560" cy="2000548"/>
          </a:xfrm>
          <a:prstGeom prst="rect">
            <a:avLst/>
          </a:prstGeom>
          <a:noFill/>
        </p:spPr>
        <p:txBody>
          <a:bodyPr wrap="square" rtlCol="0">
            <a:spAutoFit/>
          </a:bodyPr>
          <a:lstStyle/>
          <a:p>
            <a:pPr algn="just"/>
            <a:r>
              <a:rPr lang="it-IT" sz="2000" dirty="0" smtClean="0"/>
              <a:t>L’impianto fotovoltaico di 17000 mq è il più grande di tutta la regione Emilia Romagna e abbinato all’isolamento termico consente di ridurre del 30% le emissioni di anidride carbonica dello stabilimento. Al di sotto di questo  tetto si assemblano supercar fra le più blasonate al mondo, al di sopra si produce energia elettrica.</a:t>
            </a:r>
          </a:p>
          <a:p>
            <a:pPr algn="ctr"/>
            <a:endParaRPr lang="it-IT"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lamborghini_fotovoltaico_002[1].jpg"/>
          <p:cNvPicPr>
            <a:picLocks noGrp="1" noChangeAspect="1"/>
          </p:cNvPicPr>
          <p:nvPr>
            <p:ph idx="1"/>
          </p:nvPr>
        </p:nvPicPr>
        <p:blipFill>
          <a:blip r:embed="rId2" cstate="print"/>
          <a:stretch>
            <a:fillRect/>
          </a:stretch>
        </p:blipFill>
        <p:spPr>
          <a:xfrm>
            <a:off x="2571736" y="1428736"/>
            <a:ext cx="3357586" cy="2143140"/>
          </a:xfrm>
        </p:spPr>
      </p:pic>
      <p:sp>
        <p:nvSpPr>
          <p:cNvPr id="8" name="CasellaDiTesto 7"/>
          <p:cNvSpPr txBox="1"/>
          <p:nvPr/>
        </p:nvSpPr>
        <p:spPr>
          <a:xfrm>
            <a:off x="285720" y="3786190"/>
            <a:ext cx="8572560" cy="1938992"/>
          </a:xfrm>
          <a:prstGeom prst="rect">
            <a:avLst/>
          </a:prstGeom>
          <a:noFill/>
        </p:spPr>
        <p:txBody>
          <a:bodyPr wrap="square" rtlCol="0">
            <a:spAutoFit/>
          </a:bodyPr>
          <a:lstStyle/>
          <a:p>
            <a:pPr algn="just"/>
            <a:r>
              <a:rPr lang="it-IT" sz="2000" dirty="0" smtClean="0"/>
              <a:t>La casa del Toro è l’unica azienda automobilistica italiana con certificazione Emas, l’attestato europeo di sostenibilità ambientale. Con un adeguato sistema di controllo della catena dei fornitori, sono stati ridotti del 65% gli imballaggi a perdere e del 24% i rifiuti per vettura costruita. “Ogni auto è riciclabile al 99%, ma diciamo la verità, chi mai rottamerebbe una Lamborghini?”  </a:t>
            </a:r>
            <a:endParaRPr lang="it-I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pic>
        <p:nvPicPr>
          <p:cNvPr id="4" name="Segnaposto contenuto 3" descr="immagine[1].jpg"/>
          <p:cNvPicPr>
            <a:picLocks noGrp="1" noChangeAspect="1"/>
          </p:cNvPicPr>
          <p:nvPr>
            <p:ph idx="1"/>
          </p:nvPr>
        </p:nvPicPr>
        <p:blipFill>
          <a:blip r:embed="rId2" cstate="print"/>
          <a:stretch>
            <a:fillRect/>
          </a:stretch>
        </p:blipFill>
        <p:spPr>
          <a:xfrm>
            <a:off x="3143240" y="1428736"/>
            <a:ext cx="2857500" cy="2190750"/>
          </a:xfrm>
        </p:spPr>
      </p:pic>
      <p:sp>
        <p:nvSpPr>
          <p:cNvPr id="7" name="CasellaDiTesto 6"/>
          <p:cNvSpPr txBox="1"/>
          <p:nvPr/>
        </p:nvSpPr>
        <p:spPr>
          <a:xfrm>
            <a:off x="285720" y="3857628"/>
            <a:ext cx="8572560" cy="1938992"/>
          </a:xfrm>
          <a:prstGeom prst="rect">
            <a:avLst/>
          </a:prstGeom>
          <a:noFill/>
        </p:spPr>
        <p:txBody>
          <a:bodyPr wrap="square" rtlCol="0">
            <a:spAutoFit/>
          </a:bodyPr>
          <a:lstStyle/>
          <a:p>
            <a:pPr algn="just"/>
            <a:r>
              <a:rPr lang="it-IT" sz="2000" dirty="0" smtClean="0"/>
              <a:t>Si sta lavorando anche sulle automobili stesse per far ridurre le emissioni dei potenti motori V10 e V12, nell’ultima versione della Gallardo si è riusciti a contenere le emissioni del 20% applicando interventi sulla riduzione di peso delle auto, sulla riduzione degli attriti e sul rendimento della combustione. La Lamborghini conferma l’obiettivo di riduzione delle emissioni del 35% entro il 2015.</a:t>
            </a:r>
            <a:endParaRPr lang="it-IT"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H="1">
            <a:off x="428593" y="274638"/>
            <a:ext cx="8303921" cy="868346"/>
          </a:xfrm>
        </p:spPr>
        <p:txBody>
          <a:bodyPr>
            <a:normAutofit/>
          </a:bodyPr>
          <a:lstStyle/>
          <a:p>
            <a:endParaRPr lang="it-IT" dirty="0"/>
          </a:p>
        </p:txBody>
      </p:sp>
      <p:pic>
        <p:nvPicPr>
          <p:cNvPr id="4" name="Segnaposto contenuto 3" descr="lamborghini_fotovoltaico_009[1].jpg"/>
          <p:cNvPicPr>
            <a:picLocks noGrp="1" noChangeAspect="1"/>
          </p:cNvPicPr>
          <p:nvPr>
            <p:ph idx="1"/>
          </p:nvPr>
        </p:nvPicPr>
        <p:blipFill>
          <a:blip r:embed="rId3" cstate="print"/>
          <a:stretch>
            <a:fillRect/>
          </a:stretch>
        </p:blipFill>
        <p:spPr>
          <a:xfrm>
            <a:off x="2928926" y="1428737"/>
            <a:ext cx="3321866" cy="2214577"/>
          </a:xfrm>
        </p:spPr>
      </p:pic>
      <p:sp>
        <p:nvSpPr>
          <p:cNvPr id="5" name="CasellaDiTesto 4"/>
          <p:cNvSpPr txBox="1"/>
          <p:nvPr/>
        </p:nvSpPr>
        <p:spPr>
          <a:xfrm>
            <a:off x="214282" y="3786190"/>
            <a:ext cx="8643998" cy="1323439"/>
          </a:xfrm>
          <a:prstGeom prst="rect">
            <a:avLst/>
          </a:prstGeom>
          <a:noFill/>
        </p:spPr>
        <p:txBody>
          <a:bodyPr wrap="square" rtlCol="0">
            <a:spAutoFit/>
          </a:bodyPr>
          <a:lstStyle/>
          <a:p>
            <a:pPr algn="just"/>
            <a:r>
              <a:rPr lang="it-IT" sz="2000" dirty="0" smtClean="0"/>
              <a:t>È doppiamente piacevole ascoltare il rombo potente della Murcielago e provare le sue accelerazioni che ti schiacciano allo schienale, con la consapevolezza di emissioni modeste in relazione alle prestazioni e di guidare un’auto costruita da un’azienda  che crede nel rispetto ambientale.  </a:t>
            </a:r>
            <a:endParaRPr lang="it-IT"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t>
            </a:r>
            <a:r>
              <a:rPr lang="it-IT" dirty="0" smtClean="0"/>
              <a:t>onti</a:t>
            </a:r>
            <a:endParaRPr lang="it-IT" dirty="0"/>
          </a:p>
        </p:txBody>
      </p:sp>
      <p:sp>
        <p:nvSpPr>
          <p:cNvPr id="3" name="Segnaposto contenuto 2"/>
          <p:cNvSpPr>
            <a:spLocks noGrp="1"/>
          </p:cNvSpPr>
          <p:nvPr>
            <p:ph idx="1"/>
          </p:nvPr>
        </p:nvSpPr>
        <p:spPr/>
        <p:txBody>
          <a:bodyPr/>
          <a:lstStyle/>
          <a:p>
            <a:r>
              <a:rPr lang="it-IT" dirty="0" smtClean="0"/>
              <a:t>Repubblica </a:t>
            </a:r>
          </a:p>
          <a:p>
            <a:r>
              <a:rPr lang="it-IT" dirty="0" smtClean="0"/>
              <a:t>Stampa</a:t>
            </a:r>
          </a:p>
          <a:p>
            <a:r>
              <a:rPr lang="it-IT" dirty="0" smtClean="0"/>
              <a:t>Eco blog</a:t>
            </a:r>
          </a:p>
          <a:p>
            <a:r>
              <a:rPr lang="it-IT" smtClean="0"/>
              <a:t>Wikipedia</a:t>
            </a:r>
            <a:endParaRPr lang="it-I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tice">
  <a:themeElements>
    <a:clrScheme name="Lun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e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785</TotalTime>
  <Words>374</Words>
  <Application>Microsoft Office PowerPoint</Application>
  <PresentationFormat>Presentazione su schermo (4:3)</PresentationFormat>
  <Paragraphs>13</Paragraphs>
  <Slides>7</Slides>
  <Notes>1</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Vertice</vt:lpstr>
      <vt:lpstr>LA FABBRICA LAMBORGHINI A ENERGIA RINNOVABILE </vt:lpstr>
      <vt:lpstr>Diapositiva 2</vt:lpstr>
      <vt:lpstr>Diapositiva 3</vt:lpstr>
      <vt:lpstr>Diapositiva 4</vt:lpstr>
      <vt:lpstr>Diapositiva 5</vt:lpstr>
      <vt:lpstr>Diapositiva 6</vt:lpstr>
      <vt:lpstr>Fonti</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FABBRICA LAMBORGHINI A ENERGIA RINNOVABILE</dc:title>
  <dc:creator>Stefano</dc:creator>
  <cp:lastModifiedBy>Stefano</cp:lastModifiedBy>
  <cp:revision>81</cp:revision>
  <dcterms:created xsi:type="dcterms:W3CDTF">2010-05-04T10:16:09Z</dcterms:created>
  <dcterms:modified xsi:type="dcterms:W3CDTF">2010-05-14T14:30:29Z</dcterms:modified>
</cp:coreProperties>
</file>