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79" autoAdjust="0"/>
    <p:restoredTop sz="94624" autoAdjust="0"/>
  </p:normalViewPr>
  <p:slideViewPr>
    <p:cSldViewPr>
      <p:cViewPr varScale="1">
        <p:scale>
          <a:sx n="69" d="100"/>
          <a:sy n="69" d="100"/>
        </p:scale>
        <p:origin x="-13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9" name="Rettangolo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it-IT" smtClean="0"/>
              <a:t>Fare clic per modificare lo stile del titolo</a:t>
            </a:r>
            <a:endParaRPr kumimoji="0" lang="en-US"/>
          </a:p>
        </p:txBody>
      </p:sp>
      <p:sp>
        <p:nvSpPr>
          <p:cNvPr id="3" name="Sottotitolo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it-IT" smtClean="0"/>
              <a:t>Fare clic per modificare lo stile del sottotitolo dello schema</a:t>
            </a:r>
            <a:endParaRPr kumimoji="0" lang="en-US"/>
          </a:p>
        </p:txBody>
      </p:sp>
      <p:sp>
        <p:nvSpPr>
          <p:cNvPr id="4" name="Segnaposto data 3"/>
          <p:cNvSpPr>
            <a:spLocks noGrp="1"/>
          </p:cNvSpPr>
          <p:nvPr>
            <p:ph type="dt" sz="half" idx="10"/>
          </p:nvPr>
        </p:nvSpPr>
        <p:spPr/>
        <p:txBody>
          <a:bodyPr/>
          <a:lstStyle/>
          <a:p>
            <a:fld id="{C18702AB-F717-43A1-91B3-9A34507D0E1B}" type="datetimeFigureOut">
              <a:rPr lang="it-IT" smtClean="0"/>
              <a:pPr/>
              <a:t>21/01/2011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397B14-2A7A-42CB-A84B-0801F1013674}" type="slidenum">
              <a:rPr lang="it-IT" smtClean="0"/>
              <a:pPr/>
              <a:t>‹N›</a:t>
            </a:fld>
            <a:endParaRPr lang="it-IT"/>
          </a:p>
        </p:txBody>
      </p:sp>
      <p:sp>
        <p:nvSpPr>
          <p:cNvPr id="10" name="Rettangolo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C18702AB-F717-43A1-91B3-9A34507D0E1B}" type="datetimeFigureOut">
              <a:rPr lang="it-IT" smtClean="0"/>
              <a:pPr/>
              <a:t>21/01/2011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397B14-2A7A-42CB-A84B-0801F101367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9" name="Rettangolo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ttangolo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verticale 1"/>
          <p:cNvSpPr>
            <a:spLocks noGrp="1"/>
          </p:cNvSpPr>
          <p:nvPr>
            <p:ph type="title" orient="vert"/>
          </p:nvPr>
        </p:nvSpPr>
        <p:spPr>
          <a:xfrm>
            <a:off x="6781800" y="274640"/>
            <a:ext cx="19050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304800"/>
            <a:ext cx="60198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C18702AB-F717-43A1-91B3-9A34507D0E1B}" type="datetimeFigureOut">
              <a:rPr lang="it-IT" smtClean="0"/>
              <a:pPr/>
              <a:t>21/01/2011</a:t>
            </a:fld>
            <a:endParaRPr lang="it-IT"/>
          </a:p>
        </p:txBody>
      </p:sp>
      <p:sp>
        <p:nvSpPr>
          <p:cNvPr id="5" name="Segnaposto piè di pagina 4"/>
          <p:cNvSpPr>
            <a:spLocks noGrp="1"/>
          </p:cNvSpPr>
          <p:nvPr>
            <p:ph type="ftr" sz="quarter" idx="11"/>
          </p:nvPr>
        </p:nvSpPr>
        <p:spPr>
          <a:xfrm>
            <a:off x="2640597" y="6377459"/>
            <a:ext cx="3836404" cy="365125"/>
          </a:xfrm>
        </p:spPr>
        <p:txBody>
          <a:bodyPr/>
          <a:lstStyle/>
          <a:p>
            <a:endParaRPr lang="it-IT"/>
          </a:p>
        </p:txBody>
      </p:sp>
      <p:sp>
        <p:nvSpPr>
          <p:cNvPr id="6" name="Segnaposto numero diapositiva 5"/>
          <p:cNvSpPr>
            <a:spLocks noGrp="1"/>
          </p:cNvSpPr>
          <p:nvPr>
            <p:ph type="sldNum" sz="quarter" idx="12"/>
          </p:nvPr>
        </p:nvSpPr>
        <p:spPr/>
        <p:txBody>
          <a:bodyPr/>
          <a:lstStyle/>
          <a:p>
            <a:fld id="{23397B14-2A7A-42CB-A84B-0801F101367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8229600" cy="1252728"/>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C18702AB-F717-43A1-91B3-9A34507D0E1B}" type="datetimeFigureOut">
              <a:rPr lang="it-IT" smtClean="0"/>
              <a:pPr/>
              <a:t>21/01/2011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397B14-2A7A-42CB-A84B-0801F101367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9" name="Rettangolo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ttangolo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C18702AB-F717-43A1-91B3-9A34507D0E1B}" type="datetimeFigureOut">
              <a:rPr lang="it-IT" smtClean="0"/>
              <a:pPr/>
              <a:t>21/01/2011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397B14-2A7A-42CB-A84B-0801F1013674}"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C18702AB-F717-43A1-91B3-9A34507D0E1B}" type="datetimeFigureOut">
              <a:rPr lang="it-IT" smtClean="0"/>
              <a:pPr/>
              <a:t>21/01/2011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397B14-2A7A-42CB-A84B-0801F101367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tes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it-IT" smtClean="0"/>
              <a:t>Fare clic per modificare stili del testo dello schema</a:t>
            </a:r>
          </a:p>
        </p:txBody>
      </p:sp>
      <p:sp>
        <p:nvSpPr>
          <p:cNvPr id="6" name="Segnaposto contenut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C18702AB-F717-43A1-91B3-9A34507D0E1B}" type="datetimeFigureOut">
              <a:rPr lang="it-IT" smtClean="0"/>
              <a:pPr/>
              <a:t>21/01/2011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3397B14-2A7A-42CB-A84B-0801F101367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C18702AB-F717-43A1-91B3-9A34507D0E1B}" type="datetimeFigureOut">
              <a:rPr lang="it-IT" smtClean="0"/>
              <a:pPr/>
              <a:t>21/01/2011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3397B14-2A7A-42CB-A84B-0801F101367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18702AB-F717-43A1-91B3-9A34507D0E1B}" type="datetimeFigureOut">
              <a:rPr lang="it-IT" smtClean="0"/>
              <a:pPr/>
              <a:t>21/01/2011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3397B14-2A7A-42CB-A84B-0801F101367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testo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C18702AB-F717-43A1-91B3-9A34507D0E1B}" type="datetimeFigureOut">
              <a:rPr lang="it-IT" smtClean="0"/>
              <a:pPr/>
              <a:t>21/01/2011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397B14-2A7A-42CB-A84B-0801F1013674}" type="slidenum">
              <a:rPr lang="it-IT" smtClean="0"/>
              <a:pPr/>
              <a:t>‹N›</a:t>
            </a:fld>
            <a:endParaRPr lang="it-IT"/>
          </a:p>
        </p:txBody>
      </p:sp>
      <p:sp>
        <p:nvSpPr>
          <p:cNvPr id="12" name="Rettangolo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tangolo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164592" y="1170432"/>
            <a:ext cx="2523744" cy="201168"/>
          </a:xfrm>
        </p:spPr>
        <p:txBody>
          <a:bodyPr/>
          <a:lstStyle/>
          <a:p>
            <a:fld id="{C18702AB-F717-43A1-91B3-9A34507D0E1B}" type="datetimeFigureOut">
              <a:rPr lang="it-IT" smtClean="0"/>
              <a:pPr/>
              <a:t>21/01/2011</a:t>
            </a:fld>
            <a:endParaRPr lang="it-IT"/>
          </a:p>
        </p:txBody>
      </p:sp>
      <p:sp>
        <p:nvSpPr>
          <p:cNvPr id="11" name="Rettangolo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tangolo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Segnaposto piè di pagina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t-IT"/>
          </a:p>
        </p:txBody>
      </p:sp>
      <p:sp>
        <p:nvSpPr>
          <p:cNvPr id="7" name="Segnaposto numero diapositiva 6"/>
          <p:cNvSpPr>
            <a:spLocks noGrp="1"/>
          </p:cNvSpPr>
          <p:nvPr>
            <p:ph type="sldNum" sz="quarter" idx="12"/>
          </p:nvPr>
        </p:nvSpPr>
        <p:spPr>
          <a:xfrm>
            <a:off x="8339328" y="1170432"/>
            <a:ext cx="733864" cy="201168"/>
          </a:xfrm>
        </p:spPr>
        <p:txBody>
          <a:bodyPr/>
          <a:lstStyle/>
          <a:p>
            <a:fld id="{23397B14-2A7A-42CB-A84B-0801F1013674}"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ttangolo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ttangolo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egnaposto titolo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4" name="Segnaposto dat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18702AB-F717-43A1-91B3-9A34507D0E1B}" type="datetimeFigureOut">
              <a:rPr lang="it-IT" smtClean="0"/>
              <a:pPr/>
              <a:t>21/01/2011</a:t>
            </a:fld>
            <a:endParaRPr lang="it-IT"/>
          </a:p>
        </p:txBody>
      </p:sp>
      <p:sp>
        <p:nvSpPr>
          <p:cNvPr id="5" name="Segnaposto piè di pagina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t-IT"/>
          </a:p>
        </p:txBody>
      </p:sp>
      <p:sp>
        <p:nvSpPr>
          <p:cNvPr id="6" name="Segnaposto numero diapos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3397B14-2A7A-42CB-A84B-0801F101367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solidFill>
                  <a:srgbClr val="0070C0"/>
                </a:solidFill>
                <a:latin typeface="Stencil" pitchFamily="82" charset="0"/>
              </a:rPr>
              <a:t>La centrale geotermica</a:t>
            </a:r>
            <a:endParaRPr lang="it-IT" dirty="0">
              <a:solidFill>
                <a:srgbClr val="0070C0"/>
              </a:solidFill>
              <a:latin typeface="Stencil" pitchFamily="82" charset="0"/>
            </a:endParaRPr>
          </a:p>
        </p:txBody>
      </p:sp>
      <p:sp>
        <p:nvSpPr>
          <p:cNvPr id="3" name="Sottotitolo 2"/>
          <p:cNvSpPr>
            <a:spLocks noGrp="1"/>
          </p:cNvSpPr>
          <p:nvPr>
            <p:ph type="subTitle" idx="1"/>
          </p:nvPr>
        </p:nvSpPr>
        <p:spPr/>
        <p:txBody>
          <a:bodyPr>
            <a:normAutofit/>
          </a:bodyPr>
          <a:lstStyle/>
          <a:p>
            <a:r>
              <a:rPr lang="it-IT" dirty="0" smtClean="0">
                <a:latin typeface="Britannic Bold" pitchFamily="34" charset="0"/>
              </a:rPr>
              <a:t>I processi e l’uso della centrale geotermica</a:t>
            </a:r>
            <a:endParaRPr lang="it-IT" dirty="0">
              <a:latin typeface="Britannic Bold" pitchFamily="34" charset="0"/>
            </a:endParaRPr>
          </a:p>
        </p:txBody>
      </p:sp>
      <p:pic>
        <p:nvPicPr>
          <p:cNvPr id="5" name="Immagine 4" descr="NesjavellirPowerPlant.jpg"/>
          <p:cNvPicPr>
            <a:picLocks noChangeAspect="1"/>
          </p:cNvPicPr>
          <p:nvPr/>
        </p:nvPicPr>
        <p:blipFill>
          <a:blip r:embed="rId2" cstate="print"/>
          <a:stretch>
            <a:fillRect/>
          </a:stretch>
        </p:blipFill>
        <p:spPr>
          <a:xfrm>
            <a:off x="428596" y="214290"/>
            <a:ext cx="3048000" cy="2028825"/>
          </a:xfrm>
          <a:prstGeom prst="rect">
            <a:avLst/>
          </a:prstGeom>
        </p:spPr>
      </p:pic>
      <p:pic>
        <p:nvPicPr>
          <p:cNvPr id="6" name="Immagine 5" descr="centrale_geotermica.jpg"/>
          <p:cNvPicPr>
            <a:picLocks noChangeAspect="1"/>
          </p:cNvPicPr>
          <p:nvPr/>
        </p:nvPicPr>
        <p:blipFill>
          <a:blip r:embed="rId3" cstate="print"/>
          <a:stretch>
            <a:fillRect/>
          </a:stretch>
        </p:blipFill>
        <p:spPr>
          <a:xfrm>
            <a:off x="5961671" y="4643446"/>
            <a:ext cx="3019267" cy="2000264"/>
          </a:xfrm>
          <a:prstGeom prst="rect">
            <a:avLst/>
          </a:prstGeom>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L’energia geotermica</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solidFill>
                  <a:srgbClr val="0070C0"/>
                </a:solidFill>
              </a:rPr>
              <a:t>È l'energia generata per mezzo di fonti geologiche di calore e può essere considerata una forma di energia rinnovabile, se valutata in tempi brevi. Si basa sulla produzione di calore naturale della Terra (geotermia) alimentata dall'energia termica rilasciata in processi di decadimento nucleare di elementi radioattivi quali l’uranio, il torio e il potassio, contenuti naturalmente all'interno della terra.                                                                                                     La prima utilizzazione dell'energia geotermica per produrre energia elettrica avvenne il 4 luglio 1904 in Italia per merito del principe Piero Ginori Conti, che sperimentò il primo generatore geotermico a Lardello in Toscana.                                                                                                                                                   L'energia geotermica costituisce oggi meno dell'1% della produzione mondiale di energia, tuttavia, poiché il consumo mondiale di energia ammonta a un totale di 0,5 ZJ all'anno, con il solo geotermico, secondo lo studio del MIT, si potrebbe soddisfare il fabbisogno energico planetario con sola energia pulita per i prossimi 4000 anni rendendo quindi inutile qualsiasi altra fonte non rinnovabile attualmente utilizzata.</a:t>
            </a:r>
          </a:p>
          <a:p>
            <a:endParaRPr lang="it-IT"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Come funziona (1)</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solidFill>
                  <a:srgbClr val="0070C0"/>
                </a:solidFill>
              </a:rPr>
              <a:t>Le centrali geotermiche sfruttano il calore delle profondità terrestri. La temperatura interna del nostro pianeta aumenta a mano a mano che si scende in profondità. Questo aumento della temperatura e' detto gradiente geotermico ed e' di circa 3 gradi per ogni cento metri di profondità.</a:t>
            </a:r>
            <a:br>
              <a:rPr lang="it-IT" dirty="0" smtClean="0">
                <a:solidFill>
                  <a:srgbClr val="0070C0"/>
                </a:solidFill>
              </a:rPr>
            </a:br>
            <a:r>
              <a:rPr lang="it-IT" dirty="0" smtClean="0">
                <a:solidFill>
                  <a:srgbClr val="0070C0"/>
                </a:solidFill>
              </a:rPr>
              <a:t>Attraverso le fratture degli strati rocciosi le acque e i vapori riscaldatisi in profondità salgono verso la superficie e vengono intercettati e raccolti dai pozzi geotermici.</a:t>
            </a:r>
            <a:br>
              <a:rPr lang="it-IT" dirty="0" smtClean="0">
                <a:solidFill>
                  <a:srgbClr val="0070C0"/>
                </a:solidFill>
              </a:rPr>
            </a:br>
            <a:r>
              <a:rPr lang="it-IT" dirty="0" smtClean="0">
                <a:solidFill>
                  <a:srgbClr val="0070C0"/>
                </a:solidFill>
              </a:rPr>
              <a:t>Se il vapore e' presente ad alta temperatura (150-250°C), viene portato in superficie per mezzo di trivellazioni più o meno profonde, poi viene convogliato in tubazioni, chiamate </a:t>
            </a:r>
            <a:r>
              <a:rPr lang="it-IT" dirty="0" err="1" smtClean="0">
                <a:solidFill>
                  <a:srgbClr val="0070C0"/>
                </a:solidFill>
              </a:rPr>
              <a:t>vaporodotti</a:t>
            </a:r>
            <a:r>
              <a:rPr lang="it-IT" dirty="0" smtClean="0">
                <a:solidFill>
                  <a:srgbClr val="0070C0"/>
                </a:solidFill>
              </a:rPr>
              <a:t>, ed infine inviato alla turbina, dove la sua energia viene trasformata in energia meccanica di rotazione. L'asse della turbina e' collegato al rotore dell'alternatore che, ruotando, trasforma l'energia meccanica ricevuta in energia elettrica alternata che viene trasmessa al trasformatore.</a:t>
            </a:r>
            <a:r>
              <a:rPr lang="it-IT" dirty="0" smtClean="0"/>
              <a:t/>
            </a:r>
            <a:br>
              <a:rPr lang="it-IT" dirty="0" smtClean="0"/>
            </a:br>
            <a:endParaRPr lang="it-IT" dirty="0" smtClean="0"/>
          </a:p>
          <a:p>
            <a:endParaRPr lang="it-IT"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Come funziona (2)</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solidFill>
                  <a:srgbClr val="0070C0"/>
                </a:solidFill>
              </a:rPr>
              <a:t>Il trasformatore innalza il valore della tensione (400.000 Volt) e la immette nella rete di distribuzione.</a:t>
            </a:r>
            <a:br>
              <a:rPr lang="it-IT" dirty="0" smtClean="0">
                <a:solidFill>
                  <a:srgbClr val="0070C0"/>
                </a:solidFill>
              </a:rPr>
            </a:br>
            <a:r>
              <a:rPr lang="it-IT" dirty="0" smtClean="0">
                <a:solidFill>
                  <a:srgbClr val="0070C0"/>
                </a:solidFill>
              </a:rPr>
              <a:t>Il vapore uscente dalla turbina viene riportato alla stato liquido in un condensatore, mentre i gas </a:t>
            </a:r>
            <a:r>
              <a:rPr lang="it-IT" dirty="0" err="1" smtClean="0">
                <a:solidFill>
                  <a:srgbClr val="0070C0"/>
                </a:solidFill>
              </a:rPr>
              <a:t>incondensabili</a:t>
            </a:r>
            <a:r>
              <a:rPr lang="it-IT" dirty="0" smtClean="0">
                <a:solidFill>
                  <a:srgbClr val="0070C0"/>
                </a:solidFill>
              </a:rPr>
              <a:t>, contenuti nel vapore, vengono dispersi nell'atmosfera.</a:t>
            </a:r>
            <a:br>
              <a:rPr lang="it-IT" dirty="0" smtClean="0">
                <a:solidFill>
                  <a:srgbClr val="0070C0"/>
                </a:solidFill>
              </a:rPr>
            </a:br>
            <a:r>
              <a:rPr lang="it-IT" dirty="0" smtClean="0">
                <a:solidFill>
                  <a:srgbClr val="0070C0"/>
                </a:solidFill>
              </a:rPr>
              <a:t>Una torre di raffreddamento consente di raffreddare l'acqua prodotta dalla condensazione del vapore e di fornire acqua fredda al condensatore.</a:t>
            </a:r>
            <a:br>
              <a:rPr lang="it-IT" dirty="0" smtClean="0">
                <a:solidFill>
                  <a:srgbClr val="0070C0"/>
                </a:solidFill>
              </a:rPr>
            </a:br>
            <a:r>
              <a:rPr lang="it-IT" dirty="0" smtClean="0">
                <a:solidFill>
                  <a:srgbClr val="0070C0"/>
                </a:solidFill>
              </a:rPr>
              <a:t>L'acqua condensata viene smaltita </a:t>
            </a:r>
            <a:r>
              <a:rPr lang="it-IT" dirty="0" err="1" smtClean="0">
                <a:solidFill>
                  <a:srgbClr val="0070C0"/>
                </a:solidFill>
              </a:rPr>
              <a:t>reiniettandola</a:t>
            </a:r>
            <a:r>
              <a:rPr lang="it-IT" dirty="0" smtClean="0">
                <a:solidFill>
                  <a:srgbClr val="0070C0"/>
                </a:solidFill>
              </a:rPr>
              <a:t> nelle rocce profonde da cui il vapore e' stato estratto.</a:t>
            </a:r>
            <a:br>
              <a:rPr lang="it-IT" dirty="0" smtClean="0">
                <a:solidFill>
                  <a:srgbClr val="0070C0"/>
                </a:solidFill>
              </a:rPr>
            </a:br>
            <a:r>
              <a:rPr lang="it-IT" dirty="0" smtClean="0">
                <a:solidFill>
                  <a:srgbClr val="0070C0"/>
                </a:solidFill>
              </a:rPr>
              <a:t>Quando la temperatura del vapore e' bassa ed il suo utilizzo in turbina difficile, il calore dello stesso viene utilizzato per portare all'evaporazione, in un apposito scambiatore di calore, un altro liquido che a sua volta trasformato in vapore verrà convogliato nella turbina innescando il procedimento sopra descritto. Questo stesso procedimento e' utilizzabile anche per lo sfruttamento di acqua calda, la cui energia termica può venire trasmessa ad un fluido secondario ed utilizzato sia per riscaldamento che per produzione di energia elettrica.</a:t>
            </a:r>
            <a:br>
              <a:rPr lang="it-IT" dirty="0" smtClean="0">
                <a:solidFill>
                  <a:srgbClr val="0070C0"/>
                </a:solidFill>
              </a:rPr>
            </a:br>
            <a:r>
              <a:rPr lang="it-IT" dirty="0" smtClean="0">
                <a:solidFill>
                  <a:srgbClr val="0070C0"/>
                </a:solidFill>
              </a:rPr>
              <a:t>La caldaia che produce vapore o acqua calda e' il serbatoio naturale geotermico, situato al di sotto della crosta terrestre.</a:t>
            </a:r>
          </a:p>
          <a:p>
            <a:endParaRPr lang="it-IT"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Come funziona (3)</a:t>
            </a:r>
            <a:endParaRPr lang="it-IT" dirty="0"/>
          </a:p>
        </p:txBody>
      </p:sp>
      <p:pic>
        <p:nvPicPr>
          <p:cNvPr id="4" name="Segnaposto contenuto 3" descr="centralegeo.jpg"/>
          <p:cNvPicPr>
            <a:picLocks noGrp="1" noChangeAspect="1"/>
          </p:cNvPicPr>
          <p:nvPr>
            <p:ph idx="1"/>
          </p:nvPr>
        </p:nvPicPr>
        <p:blipFill>
          <a:blip r:embed="rId2" cstate="print"/>
          <a:stretch>
            <a:fillRect/>
          </a:stretch>
        </p:blipFill>
        <p:spPr>
          <a:xfrm>
            <a:off x="1142976" y="1685755"/>
            <a:ext cx="7143800" cy="5004286"/>
          </a:xfrm>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FINE</a:t>
            </a:r>
            <a:endParaRPr lang="it-IT" dirty="0"/>
          </a:p>
        </p:txBody>
      </p:sp>
      <p:sp>
        <p:nvSpPr>
          <p:cNvPr id="3" name="Segnaposto contenuto 2"/>
          <p:cNvSpPr>
            <a:spLocks noGrp="1"/>
          </p:cNvSpPr>
          <p:nvPr>
            <p:ph idx="1"/>
          </p:nvPr>
        </p:nvSpPr>
        <p:spPr/>
        <p:txBody>
          <a:bodyPr/>
          <a:lstStyle/>
          <a:p>
            <a:endParaRPr lang="it-IT" dirty="0" smtClean="0"/>
          </a:p>
          <a:p>
            <a:endParaRPr lang="it-IT" dirty="0" smtClean="0"/>
          </a:p>
          <a:p>
            <a:r>
              <a:rPr lang="it-IT" sz="5400" dirty="0" smtClean="0">
                <a:solidFill>
                  <a:srgbClr val="0070C0"/>
                </a:solidFill>
              </a:rPr>
              <a:t>Fonti: </a:t>
            </a:r>
            <a:r>
              <a:rPr lang="it-IT" sz="5400" dirty="0" err="1" smtClean="0">
                <a:solidFill>
                  <a:srgbClr val="0070C0"/>
                </a:solidFill>
              </a:rPr>
              <a:t>wikipedia</a:t>
            </a:r>
            <a:r>
              <a:rPr lang="it-IT" sz="5400" dirty="0" smtClean="0">
                <a:solidFill>
                  <a:srgbClr val="0070C0"/>
                </a:solidFill>
              </a:rPr>
              <a:t> e </a:t>
            </a:r>
            <a:r>
              <a:rPr lang="it-IT" sz="5400" dirty="0" err="1" smtClean="0">
                <a:solidFill>
                  <a:srgbClr val="0070C0"/>
                </a:solidFill>
              </a:rPr>
              <a:t>centralielettrichenew</a:t>
            </a:r>
            <a:endParaRPr lang="it-IT" sz="5400" dirty="0">
              <a:solidFill>
                <a:srgbClr val="0070C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o">
  <a:themeElements>
    <a:clrScheme name="Mo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78</TotalTime>
  <Words>270</Words>
  <Application>Microsoft Office PowerPoint</Application>
  <PresentationFormat>Presentazione su schermo (4:3)</PresentationFormat>
  <Paragraphs>13</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Modulo</vt:lpstr>
      <vt:lpstr>La centrale geotermica</vt:lpstr>
      <vt:lpstr>L’energia geotermica</vt:lpstr>
      <vt:lpstr>Come funziona (1)</vt:lpstr>
      <vt:lpstr>Come funziona (2)</vt:lpstr>
      <vt:lpstr>Come funziona (3)</vt:lpstr>
      <vt:lpstr>FINE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centrale geotermica</dc:title>
  <dc:creator>fabio</dc:creator>
  <cp:lastModifiedBy>fabio</cp:lastModifiedBy>
  <cp:revision>7</cp:revision>
  <dcterms:created xsi:type="dcterms:W3CDTF">2011-01-18T19:37:50Z</dcterms:created>
  <dcterms:modified xsi:type="dcterms:W3CDTF">2011-01-21T19:35:25Z</dcterms:modified>
</cp:coreProperties>
</file>